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 id="2147484194" r:id="rId2"/>
  </p:sldMasterIdLst>
  <p:notesMasterIdLst>
    <p:notesMasterId r:id="rId40"/>
  </p:notesMasterIdLst>
  <p:sldIdLst>
    <p:sldId id="313" r:id="rId3"/>
    <p:sldId id="312" r:id="rId4"/>
    <p:sldId id="303" r:id="rId5"/>
    <p:sldId id="302" r:id="rId6"/>
    <p:sldId id="336" r:id="rId7"/>
    <p:sldId id="257" r:id="rId8"/>
    <p:sldId id="370" r:id="rId9"/>
    <p:sldId id="362" r:id="rId10"/>
    <p:sldId id="363" r:id="rId11"/>
    <p:sldId id="371" r:id="rId12"/>
    <p:sldId id="372" r:id="rId13"/>
    <p:sldId id="373" r:id="rId14"/>
    <p:sldId id="345" r:id="rId15"/>
    <p:sldId id="294" r:id="rId16"/>
    <p:sldId id="270" r:id="rId17"/>
    <p:sldId id="288" r:id="rId18"/>
    <p:sldId id="290" r:id="rId19"/>
    <p:sldId id="292" r:id="rId20"/>
    <p:sldId id="366" r:id="rId21"/>
    <p:sldId id="271" r:id="rId22"/>
    <p:sldId id="272" r:id="rId23"/>
    <p:sldId id="348" r:id="rId24"/>
    <p:sldId id="276" r:id="rId25"/>
    <p:sldId id="367" r:id="rId26"/>
    <p:sldId id="369" r:id="rId27"/>
    <p:sldId id="368" r:id="rId28"/>
    <p:sldId id="357" r:id="rId29"/>
    <p:sldId id="358" r:id="rId30"/>
    <p:sldId id="359" r:id="rId31"/>
    <p:sldId id="360" r:id="rId32"/>
    <p:sldId id="324" r:id="rId33"/>
    <p:sldId id="322" r:id="rId34"/>
    <p:sldId id="325" r:id="rId35"/>
    <p:sldId id="326" r:id="rId36"/>
    <p:sldId id="327" r:id="rId37"/>
    <p:sldId id="374" r:id="rId38"/>
    <p:sldId id="335" r:id="rId3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5" autoAdjust="0"/>
    <p:restoredTop sz="94660"/>
  </p:normalViewPr>
  <p:slideViewPr>
    <p:cSldViewPr>
      <p:cViewPr>
        <p:scale>
          <a:sx n="79" d="100"/>
          <a:sy n="79" d="100"/>
        </p:scale>
        <p:origin x="-1908"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800" b="1" i="0" u="none" strike="noStrike" baseline="0">
                <a:solidFill>
                  <a:srgbClr val="000000"/>
                </a:solidFill>
                <a:latin typeface="Calibri"/>
                <a:ea typeface="Calibri"/>
                <a:cs typeface="Calibri"/>
              </a:defRPr>
            </a:pPr>
            <a:r>
              <a:rPr lang="en-US"/>
              <a:t>MWUA In Force Trend</a:t>
            </a:r>
          </a:p>
        </c:rich>
      </c:tx>
      <c:layout/>
      <c:overlay val="0"/>
    </c:title>
    <c:autoTitleDeleted val="0"/>
    <c:plotArea>
      <c:layout>
        <c:manualLayout>
          <c:layoutTarget val="inner"/>
          <c:xMode val="edge"/>
          <c:yMode val="edge"/>
          <c:x val="0.13173129302233447"/>
          <c:y val="0.1181830271216098"/>
          <c:w val="0.77173116850634771"/>
          <c:h val="0.80946692511836582"/>
        </c:manualLayout>
      </c:layout>
      <c:lineChart>
        <c:grouping val="standard"/>
        <c:varyColors val="0"/>
        <c:ser>
          <c:idx val="0"/>
          <c:order val="0"/>
          <c:tx>
            <c:v>Limits in Force</c:v>
          </c:tx>
          <c:dLbls>
            <c:dLbl>
              <c:idx val="0"/>
              <c:layout>
                <c:manualLayout>
                  <c:x val="2.2576878716296452E-3"/>
                  <c:y val="-1.9926705289258877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1"/>
              <c:layout>
                <c:manualLayout>
                  <c:x val="-2.2576878716296452E-3"/>
                  <c:y val="-4.9816763223147195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2"/>
              <c:layout>
                <c:manualLayout>
                  <c:x val="3.9906385185387357E-3"/>
                  <c:y val="-1.6114628846468377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3"/>
              <c:layout/>
              <c:tx>
                <c:rich>
                  <a:bodyPr/>
                  <a:lstStyle/>
                  <a:p>
                    <a:pPr>
                      <a:defRPr sz="1000" b="0" i="0" u="none" strike="noStrike" baseline="0">
                        <a:solidFill>
                          <a:srgbClr val="000000"/>
                        </a:solidFill>
                        <a:latin typeface="Calibri"/>
                        <a:ea typeface="Calibri"/>
                        <a:cs typeface="Calibri"/>
                      </a:defRPr>
                    </a:pPr>
                    <a:r>
                      <a:rPr lang="en-US"/>
                      <a:t>6,749,818,401</a:t>
                    </a:r>
                  </a:p>
                </c:rich>
              </c:tx>
              <c:spPr/>
              <c:showLegendKey val="0"/>
              <c:showVal val="0"/>
              <c:showCatName val="0"/>
              <c:showSerName val="0"/>
              <c:showPercent val="0"/>
              <c:showBubbleSize val="0"/>
            </c:dLbl>
            <c:dLbl>
              <c:idx val="5"/>
              <c:layout>
                <c:manualLayout>
                  <c:x val="0"/>
                  <c:y val="-4.2651831247102458E-2"/>
                </c:manualLayout>
              </c:layout>
              <c:dLblPos val="r"/>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numRef>
              <c:f>('Limit Trending'!$B$59,'Limit Trending'!$B$58,'Limit Trending'!$B$49,'Limit Trending'!$B$37,'Limit Trending'!$B$25,'Limit Trending'!$B$16)</c:f>
              <c:numCache>
                <c:formatCode>mmm\-yy</c:formatCode>
                <c:ptCount val="6"/>
                <c:pt idx="0">
                  <c:v>40848</c:v>
                </c:pt>
                <c:pt idx="1">
                  <c:v>41214</c:v>
                </c:pt>
                <c:pt idx="2">
                  <c:v>41579</c:v>
                </c:pt>
                <c:pt idx="3" formatCode="[$-409]mmm\-yy;@">
                  <c:v>41944</c:v>
                </c:pt>
                <c:pt idx="4" formatCode="[$-409]mmm\-yy;@">
                  <c:v>42338</c:v>
                </c:pt>
                <c:pt idx="5" formatCode="[$-409]mmm\-yy;@">
                  <c:v>42613</c:v>
                </c:pt>
              </c:numCache>
            </c:numRef>
          </c:cat>
          <c:val>
            <c:numRef>
              <c:f>('Limit Trending'!$C$59,'Limit Trending'!$C$58,'Limit Trending'!$C$49,'Limit Trending'!$C$37,'Limit Trending'!$C$25,'Limit Trending'!$C$16)</c:f>
              <c:numCache>
                <c:formatCode>#,##0</c:formatCode>
                <c:ptCount val="6"/>
                <c:pt idx="0">
                  <c:v>7243346028</c:v>
                </c:pt>
                <c:pt idx="1">
                  <c:v>7036481829</c:v>
                </c:pt>
                <c:pt idx="2">
                  <c:v>6993441138</c:v>
                </c:pt>
                <c:pt idx="3">
                  <c:v>6749818401</c:v>
                </c:pt>
                <c:pt idx="4">
                  <c:v>5948975435</c:v>
                </c:pt>
                <c:pt idx="5">
                  <c:v>5184455038</c:v>
                </c:pt>
              </c:numCache>
            </c:numRef>
          </c:val>
          <c:smooth val="0"/>
        </c:ser>
        <c:dLbls>
          <c:showLegendKey val="0"/>
          <c:showVal val="0"/>
          <c:showCatName val="0"/>
          <c:showSerName val="0"/>
          <c:showPercent val="0"/>
          <c:showBubbleSize val="0"/>
        </c:dLbls>
        <c:marker val="1"/>
        <c:smooth val="0"/>
        <c:axId val="9346432"/>
        <c:axId val="9356416"/>
      </c:lineChart>
      <c:dateAx>
        <c:axId val="9346432"/>
        <c:scaling>
          <c:orientation val="minMax"/>
        </c:scaling>
        <c:delete val="0"/>
        <c:axPos val="b"/>
        <c:numFmt formatCode="[$-409]mmm\-yy;@"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356416"/>
        <c:crosses val="autoZero"/>
        <c:auto val="0"/>
        <c:lblOffset val="100"/>
        <c:baseTimeUnit val="months"/>
        <c:majorUnit val="12"/>
        <c:majorTimeUnit val="months"/>
        <c:minorUnit val="6"/>
        <c:minorTimeUnit val="months"/>
      </c:dateAx>
      <c:valAx>
        <c:axId val="9356416"/>
        <c:scaling>
          <c:orientation val="minMax"/>
          <c:min val="5100000000"/>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346432"/>
        <c:crosses val="autoZero"/>
        <c:crossBetween val="midCat"/>
      </c:valAx>
    </c:plotArea>
    <c:legend>
      <c:legendPos val="r"/>
      <c:layout>
        <c:manualLayout>
          <c:xMode val="edge"/>
          <c:yMode val="edge"/>
          <c:x val="0.63936633416199462"/>
          <c:y val="0.18300699340686991"/>
          <c:w val="0.19022470936179214"/>
          <c:h val="4.5751633986928109E-2"/>
        </c:manualLayout>
      </c:layout>
      <c:overlay val="0"/>
      <c:txPr>
        <a:bodyPr/>
        <a:lstStyle/>
        <a:p>
          <a:pPr>
            <a:defRPr sz="850" b="1"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800" b="1" i="0" u="none" strike="noStrike" baseline="0">
                <a:solidFill>
                  <a:srgbClr val="000000"/>
                </a:solidFill>
                <a:latin typeface="Calibri"/>
                <a:ea typeface="Calibri"/>
                <a:cs typeface="Calibri"/>
              </a:defRPr>
            </a:pPr>
            <a:r>
              <a:rPr lang="en-US"/>
              <a:t>MWUA POLICIES In Force Trend</a:t>
            </a:r>
          </a:p>
        </c:rich>
      </c:tx>
      <c:layout/>
      <c:overlay val="0"/>
    </c:title>
    <c:autoTitleDeleted val="0"/>
    <c:plotArea>
      <c:layout>
        <c:manualLayout>
          <c:layoutTarget val="inner"/>
          <c:xMode val="edge"/>
          <c:yMode val="edge"/>
          <c:x val="0.13615760007185412"/>
          <c:y val="0.10484958610942863"/>
          <c:w val="0.73159060440638835"/>
          <c:h val="0.79631242772975053"/>
        </c:manualLayout>
      </c:layout>
      <c:lineChart>
        <c:grouping val="standard"/>
        <c:varyColors val="0"/>
        <c:ser>
          <c:idx val="0"/>
          <c:order val="0"/>
          <c:tx>
            <c:v>Policies in Force</c:v>
          </c:tx>
          <c:dLbls>
            <c:dLbl>
              <c:idx val="0"/>
              <c:layout>
                <c:manualLayout>
                  <c:x val="2.2576878716296452E-3"/>
                  <c:y val="-1.9926705289258877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1"/>
              <c:layout>
                <c:manualLayout>
                  <c:x val="-2.2576878716296452E-3"/>
                  <c:y val="-4.9816763223147195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2"/>
              <c:layout>
                <c:manualLayout>
                  <c:x val="2.257687871629728E-3"/>
                  <c:y val="-3.9853410578517698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3"/>
              <c:spPr/>
              <c:txPr>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numRef>
              <c:f>('PIF TIV Trending'!$A$4,'PIF TIV Trending'!$A$5,'PIF TIV Trending'!$A$6,'PIF TIV Trending'!$A$7,'PIF TIV Trending'!$A$19,'PIF TIV Trending'!$A$27)</c:f>
              <c:numCache>
                <c:formatCode>[$-409]mmm\-yy;@</c:formatCode>
                <c:ptCount val="6"/>
                <c:pt idx="0">
                  <c:v>40878</c:v>
                </c:pt>
                <c:pt idx="1">
                  <c:v>41244</c:v>
                </c:pt>
                <c:pt idx="2">
                  <c:v>41609</c:v>
                </c:pt>
                <c:pt idx="3">
                  <c:v>41974</c:v>
                </c:pt>
                <c:pt idx="4">
                  <c:v>42339</c:v>
                </c:pt>
                <c:pt idx="5">
                  <c:v>42613</c:v>
                </c:pt>
              </c:numCache>
            </c:numRef>
          </c:cat>
          <c:val>
            <c:numRef>
              <c:f>('PIF TIV Trending'!$B$4,'PIF TIV Trending'!$B$5,'PIF TIV Trending'!$B$6,'PIF TIV Trending'!$B$7,'PIF TIV Trending'!$B$19,'PIF TIV Trending'!$B$27)</c:f>
              <c:numCache>
                <c:formatCode>_(* #,##0_);_(* \(#,##0\);_(* "-"??_);_(@_)</c:formatCode>
                <c:ptCount val="6"/>
                <c:pt idx="0">
                  <c:v>46406</c:v>
                </c:pt>
                <c:pt idx="1">
                  <c:v>44172</c:v>
                </c:pt>
                <c:pt idx="2">
                  <c:v>43682</c:v>
                </c:pt>
                <c:pt idx="3" formatCode="#,##0_);\(#,##0\)">
                  <c:v>42810</c:v>
                </c:pt>
                <c:pt idx="4" formatCode="#,##0_);\(#,##0\)">
                  <c:v>38377</c:v>
                </c:pt>
                <c:pt idx="5">
                  <c:v>33348</c:v>
                </c:pt>
              </c:numCache>
            </c:numRef>
          </c:val>
          <c:smooth val="0"/>
        </c:ser>
        <c:dLbls>
          <c:showLegendKey val="0"/>
          <c:showVal val="0"/>
          <c:showCatName val="0"/>
          <c:showSerName val="0"/>
          <c:showPercent val="0"/>
          <c:showBubbleSize val="0"/>
        </c:dLbls>
        <c:marker val="1"/>
        <c:smooth val="0"/>
        <c:axId val="85965824"/>
        <c:axId val="89166592"/>
      </c:lineChart>
      <c:dateAx>
        <c:axId val="85965824"/>
        <c:scaling>
          <c:orientation val="minMax"/>
        </c:scaling>
        <c:delete val="0"/>
        <c:axPos val="b"/>
        <c:numFmt formatCode="[$-409]mmm\-yy;@"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89166592"/>
        <c:crosses val="autoZero"/>
        <c:auto val="0"/>
        <c:lblOffset val="100"/>
        <c:baseTimeUnit val="months"/>
        <c:majorUnit val="12"/>
        <c:majorTimeUnit val="months"/>
        <c:minorUnit val="6"/>
        <c:minorTimeUnit val="months"/>
      </c:dateAx>
      <c:valAx>
        <c:axId val="89166592"/>
        <c:scaling>
          <c:orientation val="minMax"/>
          <c:max val="50000"/>
          <c:min val="30000"/>
        </c:scaling>
        <c:delete val="0"/>
        <c:axPos val="l"/>
        <c:majorGridlines/>
        <c:numFmt formatCode="_(* #,##0_);_(* \(#,##0\);_(* &quot;-&quot;??_);_(@_)"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85965824"/>
        <c:crosses val="autoZero"/>
        <c:crossBetween val="midCat"/>
      </c:valAx>
      <c:spPr>
        <a:noFill/>
        <a:ln w="25400">
          <a:noFill/>
        </a:ln>
      </c:spPr>
    </c:plotArea>
    <c:legend>
      <c:legendPos val="r"/>
      <c:layout>
        <c:manualLayout>
          <c:xMode val="edge"/>
          <c:yMode val="edge"/>
          <c:x val="0.63806970509383376"/>
          <c:y val="0.18859695169682736"/>
          <c:w val="0.19973190348525471"/>
          <c:h val="4.3859649122807015E-2"/>
        </c:manualLayout>
      </c:layout>
      <c:overlay val="0"/>
      <c:txPr>
        <a:bodyPr/>
        <a:lstStyle/>
        <a:p>
          <a:pPr>
            <a:defRPr sz="850" b="1"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7918855513115206"/>
          <c:y val="0.20541775359246642"/>
          <c:w val="0.61570305029432659"/>
          <c:h val="0.42447952850518583"/>
        </c:manualLayout>
      </c:layout>
      <c:bar3DChart>
        <c:barDir val="col"/>
        <c:grouping val="clustered"/>
        <c:varyColors val="0"/>
        <c:ser>
          <c:idx val="0"/>
          <c:order val="0"/>
          <c:tx>
            <c:strRef>
              <c:f>'Limit Trending'!$C$5</c:f>
              <c:strCache>
                <c:ptCount val="1"/>
                <c:pt idx="0">
                  <c:v>Jul-16</c:v>
                </c:pt>
              </c:strCache>
            </c:strRef>
          </c:tx>
          <c:invertIfNegative val="0"/>
          <c:dLbls>
            <c:dLbl>
              <c:idx val="0"/>
              <c:layout>
                <c:manualLayout>
                  <c:x val="1.6098117846793315E-2"/>
                  <c:y val="0"/>
                </c:manualLayout>
              </c:layout>
              <c:tx>
                <c:rich>
                  <a:bodyPr/>
                  <a:lstStyle/>
                  <a:p>
                    <a:pPr>
                      <a:defRPr sz="1000" b="0" i="0" u="none" strike="noStrike" baseline="0">
                        <a:solidFill>
                          <a:srgbClr val="000000"/>
                        </a:solidFill>
                        <a:latin typeface="Calibri"/>
                        <a:ea typeface="Calibri"/>
                        <a:cs typeface="Calibri"/>
                      </a:defRPr>
                    </a:pPr>
                    <a:r>
                      <a:rPr lang="en-US"/>
                      <a:t>-0.725%</a:t>
                    </a:r>
                  </a:p>
                </c:rich>
              </c:tx>
              <c:numFmt formatCode="0.000%" sourceLinked="0"/>
              <c:spPr/>
              <c:showLegendKey val="0"/>
              <c:showVal val="0"/>
              <c:showCatName val="0"/>
              <c:showSerName val="0"/>
              <c:showPercent val="0"/>
              <c:showBubbleSize val="0"/>
            </c:dLbl>
            <c:dLbl>
              <c:idx val="1"/>
              <c:layout>
                <c:manualLayout>
                  <c:x val="1.1141425927063138E-2"/>
                  <c:y val="0"/>
                </c:manualLayout>
              </c:layout>
              <c:tx>
                <c:rich>
                  <a:bodyPr/>
                  <a:lstStyle/>
                  <a:p>
                    <a:pPr>
                      <a:defRPr sz="1000" b="0" i="0" u="none" strike="noStrike" baseline="0">
                        <a:solidFill>
                          <a:srgbClr val="000000"/>
                        </a:solidFill>
                        <a:latin typeface="Calibri"/>
                        <a:ea typeface="Calibri"/>
                        <a:cs typeface="Calibri"/>
                      </a:defRPr>
                    </a:pPr>
                    <a:r>
                      <a:rPr lang="en-US"/>
                      <a:t>-2.785%</a:t>
                    </a:r>
                  </a:p>
                </c:rich>
              </c:tx>
              <c:numFmt formatCode="0.000%" sourceLinked="0"/>
              <c:spPr/>
              <c:showLegendKey val="0"/>
              <c:showVal val="0"/>
              <c:showCatName val="0"/>
              <c:showSerName val="0"/>
              <c:showPercent val="0"/>
              <c:showBubbleSize val="0"/>
            </c:dLbl>
            <c:dLbl>
              <c:idx val="2"/>
              <c:layout>
                <c:manualLayout>
                  <c:x val="2.0729194564965053E-2"/>
                  <c:y val="-1.3452789184152422E-2"/>
                </c:manualLayout>
              </c:layout>
              <c:tx>
                <c:rich>
                  <a:bodyPr/>
                  <a:lstStyle/>
                  <a:p>
                    <a:pPr>
                      <a:defRPr sz="1000" b="0" i="0" u="none" strike="noStrike" baseline="0">
                        <a:solidFill>
                          <a:srgbClr val="000000"/>
                        </a:solidFill>
                        <a:latin typeface="Calibri"/>
                        <a:ea typeface="Calibri"/>
                        <a:cs typeface="Calibri"/>
                      </a:defRPr>
                    </a:pPr>
                    <a:r>
                      <a:rPr lang="en-US"/>
                      <a:t>-1.457%</a:t>
                    </a:r>
                  </a:p>
                </c:rich>
              </c:tx>
              <c:numFmt formatCode="0.000%" sourceLinked="0"/>
              <c:spPr/>
              <c:showLegendKey val="0"/>
              <c:showVal val="0"/>
              <c:showCatName val="0"/>
              <c:showSerName val="0"/>
              <c:showPercent val="0"/>
              <c:showBubbleSize val="0"/>
            </c:dLbl>
            <c:dLbl>
              <c:idx val="3"/>
              <c:layout>
                <c:manualLayout>
                  <c:x val="1.3926782408828923E-2"/>
                  <c:y val="0"/>
                </c:manualLayout>
              </c:layout>
              <c:tx>
                <c:rich>
                  <a:bodyPr/>
                  <a:lstStyle/>
                  <a:p>
                    <a:pPr>
                      <a:defRPr sz="1000" b="0" i="0" u="none" strike="noStrike" baseline="0">
                        <a:solidFill>
                          <a:srgbClr val="000000"/>
                        </a:solidFill>
                        <a:latin typeface="Calibri"/>
                        <a:ea typeface="Calibri"/>
                        <a:cs typeface="Calibri"/>
                      </a:defRPr>
                    </a:pPr>
                    <a:r>
                      <a:rPr lang="en-US"/>
                      <a:t>-1.041%</a:t>
                    </a:r>
                  </a:p>
                </c:rich>
              </c:tx>
              <c:numFmt formatCode="0.000%" sourceLinked="0"/>
              <c:spPr/>
              <c:showLegendKey val="0"/>
              <c:showVal val="0"/>
              <c:showCatName val="0"/>
              <c:showSerName val="0"/>
              <c:showPercent val="0"/>
              <c:showBubbleSize val="0"/>
            </c:dLbl>
            <c:dLbl>
              <c:idx val="4"/>
              <c:layout>
                <c:manualLayout>
                  <c:x val="1.9774492474155015E-2"/>
                  <c:y val="-2.6124601018037024E-2"/>
                </c:manualLayout>
              </c:layout>
              <c:tx>
                <c:rich>
                  <a:bodyPr/>
                  <a:lstStyle/>
                  <a:p>
                    <a:pPr>
                      <a:defRPr sz="1000" b="0" i="0" u="none" strike="noStrike" baseline="0">
                        <a:solidFill>
                          <a:srgbClr val="000000"/>
                        </a:solidFill>
                        <a:latin typeface="Calibri"/>
                        <a:ea typeface="Calibri"/>
                        <a:cs typeface="Calibri"/>
                      </a:defRPr>
                    </a:pPr>
                    <a:r>
                      <a:rPr lang="en-US"/>
                      <a:t>-1.717%</a:t>
                    </a:r>
                  </a:p>
                </c:rich>
              </c:tx>
              <c:numFmt formatCode="0.000%" sourceLinked="0"/>
              <c:spPr/>
              <c:showLegendKey val="0"/>
              <c:showVal val="0"/>
              <c:showCatName val="0"/>
              <c:showSerName val="0"/>
              <c:showPercent val="0"/>
              <c:showBubbleSize val="0"/>
            </c:dLbl>
            <c:dLbl>
              <c:idx val="5"/>
              <c:layout>
                <c:manualLayout>
                  <c:x val="1.1141425927063138E-2"/>
                  <c:y val="-4.6457607433217189E-3"/>
                </c:manualLayout>
              </c:layout>
              <c:tx>
                <c:rich>
                  <a:bodyPr/>
                  <a:lstStyle/>
                  <a:p>
                    <a:pPr>
                      <a:defRPr sz="1000" b="0" i="0" u="none" strike="noStrike" baseline="0">
                        <a:solidFill>
                          <a:srgbClr val="000000"/>
                        </a:solidFill>
                        <a:latin typeface="Calibri"/>
                        <a:ea typeface="Calibri"/>
                        <a:cs typeface="Calibri"/>
                      </a:defRPr>
                    </a:pPr>
                    <a:r>
                      <a:rPr lang="en-US"/>
                      <a:t>1.120%</a:t>
                    </a:r>
                  </a:p>
                </c:rich>
              </c:tx>
              <c:numFmt formatCode="0.000%" sourceLinked="0"/>
              <c:spPr/>
              <c:showLegendKey val="0"/>
              <c:showVal val="0"/>
              <c:showCatName val="0"/>
              <c:showSerName val="0"/>
              <c:showPercent val="0"/>
              <c:showBubbleSize val="0"/>
            </c:dLbl>
            <c:dLbl>
              <c:idx val="6"/>
              <c:layout>
                <c:manualLayout>
                  <c:x val="1.577866893032423E-2"/>
                  <c:y val="-2.3588016216826258E-2"/>
                </c:manualLayout>
              </c:layout>
              <c:tx>
                <c:rich>
                  <a:bodyPr/>
                  <a:lstStyle/>
                  <a:p>
                    <a:pPr>
                      <a:defRPr sz="1000" b="0" i="0" u="none" strike="noStrike" baseline="0">
                        <a:solidFill>
                          <a:srgbClr val="000000"/>
                        </a:solidFill>
                        <a:latin typeface="Calibri"/>
                        <a:ea typeface="Calibri"/>
                        <a:cs typeface="Calibri"/>
                      </a:defRPr>
                    </a:pPr>
                    <a:r>
                      <a:rPr lang="en-US"/>
                      <a:t>-25.0.%</a:t>
                    </a:r>
                  </a:p>
                </c:rich>
              </c:tx>
              <c:numFmt formatCode="0.000%" sourceLinked="0"/>
              <c:spPr/>
              <c:showLegendKey val="0"/>
              <c:showVal val="0"/>
              <c:showCatName val="0"/>
              <c:showSerName val="0"/>
              <c:showPercent val="0"/>
              <c:showBubbleSize val="0"/>
            </c:dLbl>
            <c:numFmt formatCode="0.000%" sourceLinked="0"/>
            <c:spPr>
              <a:noFill/>
              <a:ln w="25400">
                <a:noFill/>
              </a:ln>
            </c:spPr>
            <c:txPr>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'Limit Trending'!$B$6:$B$12</c:f>
              <c:strCache>
                <c:ptCount val="7"/>
                <c:pt idx="0">
                  <c:v>George</c:v>
                </c:pt>
                <c:pt idx="1">
                  <c:v>Hancock</c:v>
                </c:pt>
                <c:pt idx="2">
                  <c:v>Harrison</c:v>
                </c:pt>
                <c:pt idx="3">
                  <c:v>Jackson</c:v>
                </c:pt>
                <c:pt idx="4">
                  <c:v>Pearl River</c:v>
                </c:pt>
                <c:pt idx="5">
                  <c:v>Stone</c:v>
                </c:pt>
                <c:pt idx="6">
                  <c:v>Blanket Multi-Location</c:v>
                </c:pt>
              </c:strCache>
            </c:strRef>
          </c:cat>
          <c:val>
            <c:numRef>
              <c:f>'Limit Trending'!$C$6:$C$12</c:f>
              <c:numCache>
                <c:formatCode>#,##0</c:formatCode>
                <c:ptCount val="7"/>
                <c:pt idx="0">
                  <c:v>21354806</c:v>
                </c:pt>
                <c:pt idx="1">
                  <c:v>705943681</c:v>
                </c:pt>
                <c:pt idx="2">
                  <c:v>2629754299</c:v>
                </c:pt>
                <c:pt idx="3">
                  <c:v>1821332691</c:v>
                </c:pt>
                <c:pt idx="4">
                  <c:v>60165216</c:v>
                </c:pt>
                <c:pt idx="5">
                  <c:v>17835483</c:v>
                </c:pt>
                <c:pt idx="6">
                  <c:v>8000000</c:v>
                </c:pt>
              </c:numCache>
            </c:numRef>
          </c:val>
        </c:ser>
        <c:ser>
          <c:idx val="1"/>
          <c:order val="1"/>
          <c:tx>
            <c:strRef>
              <c:f>'Limit Trending'!$D$5</c:f>
              <c:strCache>
                <c:ptCount val="1"/>
                <c:pt idx="0">
                  <c:v>Aug-16</c:v>
                </c:pt>
              </c:strCache>
            </c:strRef>
          </c:tx>
          <c:invertIfNegative val="0"/>
          <c:cat>
            <c:strRef>
              <c:f>'Limit Trending'!$B$6:$B$12</c:f>
              <c:strCache>
                <c:ptCount val="7"/>
                <c:pt idx="0">
                  <c:v>George</c:v>
                </c:pt>
                <c:pt idx="1">
                  <c:v>Hancock</c:v>
                </c:pt>
                <c:pt idx="2">
                  <c:v>Harrison</c:v>
                </c:pt>
                <c:pt idx="3">
                  <c:v>Jackson</c:v>
                </c:pt>
                <c:pt idx="4">
                  <c:v>Pearl River</c:v>
                </c:pt>
                <c:pt idx="5">
                  <c:v>Stone</c:v>
                </c:pt>
                <c:pt idx="6">
                  <c:v>Blanket Multi-Location</c:v>
                </c:pt>
              </c:strCache>
            </c:strRef>
          </c:cat>
          <c:val>
            <c:numRef>
              <c:f>'Limit Trending'!$D$6:$D$12</c:f>
              <c:numCache>
                <c:formatCode>#,##0</c:formatCode>
                <c:ptCount val="7"/>
                <c:pt idx="0">
                  <c:v>21200084</c:v>
                </c:pt>
                <c:pt idx="1">
                  <c:v>686285664</c:v>
                </c:pt>
                <c:pt idx="2">
                  <c:v>2591437249</c:v>
                </c:pt>
                <c:pt idx="3">
                  <c:v>1802364635</c:v>
                </c:pt>
                <c:pt idx="4">
                  <c:v>59132253</c:v>
                </c:pt>
                <c:pt idx="5">
                  <c:v>18035153</c:v>
                </c:pt>
                <c:pt idx="6">
                  <c:v>6000000</c:v>
                </c:pt>
              </c:numCache>
            </c:numRef>
          </c:val>
        </c:ser>
        <c:dLbls>
          <c:showLegendKey val="0"/>
          <c:showVal val="0"/>
          <c:showCatName val="0"/>
          <c:showSerName val="0"/>
          <c:showPercent val="0"/>
          <c:showBubbleSize val="0"/>
        </c:dLbls>
        <c:gapWidth val="150"/>
        <c:shape val="cylinder"/>
        <c:axId val="39156736"/>
        <c:axId val="39174912"/>
        <c:axId val="0"/>
      </c:bar3DChart>
      <c:catAx>
        <c:axId val="39156736"/>
        <c:scaling>
          <c:orientation val="minMax"/>
        </c:scaling>
        <c:delete val="0"/>
        <c:axPos val="b"/>
        <c:numFmt formatCode="General" sourceLinked="1"/>
        <c:majorTickMark val="out"/>
        <c:minorTickMark val="none"/>
        <c:tickLblPos val="nextTo"/>
        <c:txPr>
          <a:bodyPr rot="-2700000" vert="horz"/>
          <a:lstStyle/>
          <a:p>
            <a:pPr>
              <a:defRPr sz="1000" b="0" i="0" u="none" strike="noStrike" baseline="0">
                <a:solidFill>
                  <a:srgbClr val="000000"/>
                </a:solidFill>
                <a:latin typeface="Calibri"/>
                <a:ea typeface="Calibri"/>
                <a:cs typeface="Calibri"/>
              </a:defRPr>
            </a:pPr>
            <a:endParaRPr lang="en-US"/>
          </a:p>
        </c:txPr>
        <c:crossAx val="39174912"/>
        <c:crosses val="autoZero"/>
        <c:auto val="1"/>
        <c:lblAlgn val="ctr"/>
        <c:lblOffset val="100"/>
        <c:noMultiLvlLbl val="0"/>
      </c:catAx>
      <c:valAx>
        <c:axId val="39174912"/>
        <c:scaling>
          <c:orientation val="minMax"/>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9156736"/>
        <c:crosses val="autoZero"/>
        <c:crossBetween val="between"/>
      </c:valAx>
      <c:spPr>
        <a:noFill/>
        <a:ln w="25400">
          <a:noFill/>
        </a:ln>
      </c:spPr>
    </c:plotArea>
    <c:legend>
      <c:legendPos val="r"/>
      <c:layout>
        <c:manualLayout>
          <c:xMode val="edge"/>
          <c:yMode val="edge"/>
          <c:x val="0.82486938694834766"/>
          <c:y val="0.2954191389583411"/>
          <c:w val="0.10332749562171628"/>
          <c:h val="6.0031761432664532E-2"/>
        </c:manualLayout>
      </c:layout>
      <c:overlay val="0"/>
      <c:txPr>
        <a:bodyPr/>
        <a:lstStyle/>
        <a:p>
          <a:pPr>
            <a:defRPr sz="71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layout/>
      <c:overlay val="0"/>
    </c:title>
    <c:autoTitleDeleted val="0"/>
    <c:plotArea>
      <c:layout>
        <c:manualLayout>
          <c:layoutTarget val="inner"/>
          <c:xMode val="edge"/>
          <c:yMode val="edge"/>
          <c:x val="0.13789220218440437"/>
          <c:y val="0.20406340268918902"/>
          <c:w val="0.74068106002878675"/>
          <c:h val="0.74475481067659843"/>
        </c:manualLayout>
      </c:layout>
      <c:lineChart>
        <c:grouping val="standard"/>
        <c:varyColors val="0"/>
        <c:ser>
          <c:idx val="0"/>
          <c:order val="0"/>
          <c:tx>
            <c:v>Written Premium</c:v>
          </c:tx>
          <c:dLbls>
            <c:numFmt formatCode="#,##0" sourceLinked="0"/>
            <c:spPr>
              <a:noFill/>
              <a:ln w="25400">
                <a:noFill/>
              </a:ln>
            </c:spPr>
            <c:txPr>
              <a:bodyPr rot="-3960000" vert="horz"/>
              <a:lstStyle/>
              <a:p>
                <a:pPr algn="ct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dLbls>
          <c:cat>
            <c:numRef>
              <c:f>'Premium written'!$A$5:$A$16</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formatCode="mmm\-yy">
                  <c:v>42583</c:v>
                </c:pt>
              </c:numCache>
            </c:numRef>
          </c:cat>
          <c:val>
            <c:numRef>
              <c:f>'Premium written'!$B$5:$B$16</c:f>
              <c:numCache>
                <c:formatCode>#,##0</c:formatCode>
                <c:ptCount val="12"/>
                <c:pt idx="0">
                  <c:v>13282881</c:v>
                </c:pt>
                <c:pt idx="1">
                  <c:v>29355009</c:v>
                </c:pt>
                <c:pt idx="2">
                  <c:v>68855666</c:v>
                </c:pt>
                <c:pt idx="3">
                  <c:v>77885980</c:v>
                </c:pt>
                <c:pt idx="4">
                  <c:v>79023985</c:v>
                </c:pt>
                <c:pt idx="5">
                  <c:v>79112420</c:v>
                </c:pt>
                <c:pt idx="6">
                  <c:v>79558245</c:v>
                </c:pt>
                <c:pt idx="7">
                  <c:v>77649933</c:v>
                </c:pt>
                <c:pt idx="8">
                  <c:v>76509782</c:v>
                </c:pt>
                <c:pt idx="9">
                  <c:v>75122892</c:v>
                </c:pt>
                <c:pt idx="10">
                  <c:v>64209428</c:v>
                </c:pt>
                <c:pt idx="11">
                  <c:v>56216478</c:v>
                </c:pt>
              </c:numCache>
            </c:numRef>
          </c:val>
          <c:smooth val="0"/>
        </c:ser>
        <c:dLbls>
          <c:showLegendKey val="0"/>
          <c:showVal val="0"/>
          <c:showCatName val="0"/>
          <c:showSerName val="0"/>
          <c:showPercent val="0"/>
          <c:showBubbleSize val="0"/>
        </c:dLbls>
        <c:marker val="1"/>
        <c:smooth val="0"/>
        <c:axId val="39205504"/>
        <c:axId val="39215488"/>
      </c:lineChart>
      <c:catAx>
        <c:axId val="39205504"/>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9215488"/>
        <c:crosses val="autoZero"/>
        <c:auto val="1"/>
        <c:lblAlgn val="ctr"/>
        <c:lblOffset val="100"/>
        <c:noMultiLvlLbl val="0"/>
      </c:catAx>
      <c:valAx>
        <c:axId val="39215488"/>
        <c:scaling>
          <c:orientation val="minMax"/>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9205504"/>
        <c:crosses val="autoZero"/>
        <c:crossBetween val="between"/>
      </c:valAx>
    </c:plotArea>
    <c:legend>
      <c:legendPos val="r"/>
      <c:layout>
        <c:manualLayout>
          <c:xMode val="edge"/>
          <c:yMode val="edge"/>
          <c:x val="0.74580685801371605"/>
          <c:y val="0.53258943190760377"/>
          <c:w val="0.2258065870798408"/>
          <c:h val="4.4692737430167551E-2"/>
        </c:manualLayout>
      </c:layout>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layout/>
      <c:overlay val="0"/>
    </c:title>
    <c:autoTitleDeleted val="0"/>
    <c:plotArea>
      <c:layout>
        <c:manualLayout>
          <c:layoutTarget val="inner"/>
          <c:xMode val="edge"/>
          <c:yMode val="edge"/>
          <c:x val="0.12422439470347106"/>
          <c:y val="1.2283306215682317E-2"/>
          <c:w val="0.78344377598867554"/>
          <c:h val="0.92723688983414931"/>
        </c:manualLayout>
      </c:layout>
      <c:lineChart>
        <c:grouping val="standard"/>
        <c:varyColors val="0"/>
        <c:ser>
          <c:idx val="0"/>
          <c:order val="0"/>
          <c:tx>
            <c:v>Written Premium</c:v>
          </c:tx>
          <c:dLbls>
            <c:dLbl>
              <c:idx val="4"/>
              <c:layout>
                <c:manualLayout>
                  <c:x val="-1.4778524875401811E-2"/>
                  <c:y val="-7.2717629062140021E-2"/>
                </c:manualLayout>
              </c:layout>
              <c:spPr/>
              <c:txPr>
                <a:bodyPr rot="-3000000" vert="horz"/>
                <a:lstStyle/>
                <a:p>
                  <a:pPr algn="ct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dLbl>
            <c:dLbl>
              <c:idx val="5"/>
              <c:layout>
                <c:manualLayout>
                  <c:x val="-2.4141820755551623E-2"/>
                  <c:y val="-6.4618551640320973E-2"/>
                </c:manualLayout>
              </c:layout>
              <c:dLblPos val="r"/>
              <c:showLegendKey val="0"/>
              <c:showVal val="1"/>
              <c:showCatName val="0"/>
              <c:showSerName val="0"/>
              <c:showPercent val="0"/>
              <c:showBubbleSize val="0"/>
            </c:dLbl>
            <c:spPr>
              <a:noFill/>
              <a:ln w="25400">
                <a:noFill/>
              </a:ln>
            </c:spPr>
            <c:txPr>
              <a:bodyPr rot="-3000000" vert="horz"/>
              <a:lstStyle/>
              <a:p>
                <a:pPr algn="ct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dLbls>
          <c:cat>
            <c:numRef>
              <c:f>'Premium written'!$A$11:$A$16</c:f>
              <c:numCache>
                <c:formatCode>General</c:formatCode>
                <c:ptCount val="6"/>
                <c:pt idx="0">
                  <c:v>2011</c:v>
                </c:pt>
                <c:pt idx="1">
                  <c:v>2012</c:v>
                </c:pt>
                <c:pt idx="2">
                  <c:v>2013</c:v>
                </c:pt>
                <c:pt idx="3">
                  <c:v>2014</c:v>
                </c:pt>
                <c:pt idx="4">
                  <c:v>2015</c:v>
                </c:pt>
                <c:pt idx="5" formatCode="mmm\-yy">
                  <c:v>42583</c:v>
                </c:pt>
              </c:numCache>
            </c:numRef>
          </c:cat>
          <c:val>
            <c:numRef>
              <c:f>'Premium written'!$B$11:$B$16</c:f>
              <c:numCache>
                <c:formatCode>#,##0</c:formatCode>
                <c:ptCount val="6"/>
                <c:pt idx="0">
                  <c:v>79558245</c:v>
                </c:pt>
                <c:pt idx="1">
                  <c:v>77649933</c:v>
                </c:pt>
                <c:pt idx="2">
                  <c:v>76509782</c:v>
                </c:pt>
                <c:pt idx="3">
                  <c:v>75122892</c:v>
                </c:pt>
                <c:pt idx="4">
                  <c:v>64209428</c:v>
                </c:pt>
                <c:pt idx="5">
                  <c:v>56216478</c:v>
                </c:pt>
              </c:numCache>
            </c:numRef>
          </c:val>
          <c:smooth val="0"/>
        </c:ser>
        <c:dLbls>
          <c:showLegendKey val="0"/>
          <c:showVal val="0"/>
          <c:showCatName val="0"/>
          <c:showSerName val="0"/>
          <c:showPercent val="0"/>
          <c:showBubbleSize val="0"/>
        </c:dLbls>
        <c:marker val="1"/>
        <c:smooth val="0"/>
        <c:axId val="52688384"/>
        <c:axId val="52689920"/>
      </c:lineChart>
      <c:catAx>
        <c:axId val="52688384"/>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52689920"/>
        <c:crosses val="autoZero"/>
        <c:auto val="1"/>
        <c:lblAlgn val="ctr"/>
        <c:lblOffset val="100"/>
        <c:noMultiLvlLbl val="0"/>
      </c:catAx>
      <c:valAx>
        <c:axId val="52689920"/>
        <c:scaling>
          <c:orientation val="minMax"/>
          <c:max val="90000000"/>
          <c:min val="50000000"/>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52688384"/>
        <c:crosses val="autoZero"/>
        <c:crossBetween val="between"/>
      </c:valAx>
    </c:plotArea>
    <c:legend>
      <c:legendPos val="r"/>
      <c:layout>
        <c:manualLayout>
          <c:xMode val="edge"/>
          <c:yMode val="edge"/>
          <c:x val="0.3052438880533192"/>
          <c:y val="0.6309711286089239"/>
          <c:w val="0.24578666430741103"/>
          <c:h val="3.6199095022624417E-2"/>
        </c:manualLayout>
      </c:layout>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Limits</a:t>
            </a:r>
            <a:r>
              <a:rPr lang="en-US" baseline="0"/>
              <a:t> purchased / SIR / TIV(Limits in force)</a:t>
            </a:r>
            <a:endParaRPr lang="en-US"/>
          </a:p>
        </c:rich>
      </c:tx>
      <c:layout/>
      <c:overlay val="0"/>
      <c:spPr>
        <a:noFill/>
        <a:ln>
          <a:noFill/>
        </a:ln>
        <a:effectLst/>
      </c:spPr>
    </c:title>
    <c:autoTitleDeleted val="0"/>
    <c:plotArea>
      <c:layout>
        <c:manualLayout>
          <c:layoutTarget val="inner"/>
          <c:xMode val="edge"/>
          <c:yMode val="edge"/>
          <c:x val="0.12541755106698618"/>
          <c:y val="7.3578065625042266E-2"/>
          <c:w val="0.85522024420860432"/>
          <c:h val="0.80062565938506436"/>
        </c:manualLayout>
      </c:layout>
      <c:barChart>
        <c:barDir val="col"/>
        <c:grouping val="clustered"/>
        <c:varyColors val="0"/>
        <c:ser>
          <c:idx val="1"/>
          <c:order val="0"/>
          <c:tx>
            <c:strRef>
              <c:f>'[Reinsurance purchase chart 6-21-16.xlsx]Sheet1'!$C$1</c:f>
              <c:strCache>
                <c:ptCount val="1"/>
                <c:pt idx="0">
                  <c:v>MWUA Retention</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'[Reinsurance purchase chart 6-21-16.xlsx]Sheet1'!$G$2:$G$13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'[Reinsurance purchase chart 6-21-16.xlsx]Sheet1'!$C$2:$C$13</c:f>
              <c:numCache>
                <c:formatCode>#,##0.0</c:formatCode>
                <c:ptCount val="12"/>
                <c:pt idx="0">
                  <c:v>10</c:v>
                </c:pt>
                <c:pt idx="1">
                  <c:v>21.25</c:v>
                </c:pt>
                <c:pt idx="2">
                  <c:v>100</c:v>
                </c:pt>
                <c:pt idx="3">
                  <c:v>72.5</c:v>
                </c:pt>
                <c:pt idx="4">
                  <c:v>61</c:v>
                </c:pt>
                <c:pt idx="5">
                  <c:v>52.5</c:v>
                </c:pt>
                <c:pt idx="6">
                  <c:v>51.5</c:v>
                </c:pt>
                <c:pt idx="7">
                  <c:v>56.5</c:v>
                </c:pt>
                <c:pt idx="8">
                  <c:v>61.95</c:v>
                </c:pt>
                <c:pt idx="9">
                  <c:v>70</c:v>
                </c:pt>
                <c:pt idx="10">
                  <c:v>53</c:v>
                </c:pt>
                <c:pt idx="11">
                  <c:v>52</c:v>
                </c:pt>
              </c:numCache>
            </c:numRef>
          </c:val>
        </c:ser>
        <c:ser>
          <c:idx val="2"/>
          <c:order val="1"/>
          <c:tx>
            <c:strRef>
              <c:f>'[Reinsurance purchase chart 6-21-16.xlsx]Sheet1'!$D$1</c:f>
              <c:strCache>
                <c:ptCount val="1"/>
                <c:pt idx="0">
                  <c:v>Limits Purchased</c:v>
                </c:pt>
              </c:strCache>
            </c:strRef>
          </c:tx>
          <c:spPr>
            <a:gradFill flip="none" rotWithShape="1">
              <a:gsLst>
                <a:gs pos="0">
                  <a:schemeClr val="accent1">
                    <a:tint val="65000"/>
                  </a:schemeClr>
                </a:gs>
                <a:gs pos="75000">
                  <a:schemeClr val="accent1">
                    <a:tint val="65000"/>
                    <a:lumMod val="60000"/>
                    <a:lumOff val="40000"/>
                  </a:schemeClr>
                </a:gs>
                <a:gs pos="51000">
                  <a:schemeClr val="accent1">
                    <a:tint val="65000"/>
                    <a:alpha val="75000"/>
                  </a:schemeClr>
                </a:gs>
                <a:gs pos="100000">
                  <a:schemeClr val="accent1">
                    <a:tint val="65000"/>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'[Reinsurance purchase chart 6-21-16.xlsx]Sheet1'!$G$2:$G$13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'[Reinsurance purchase chart 6-21-16.xlsx]Sheet1'!$D$2:$D$13</c:f>
              <c:numCache>
                <c:formatCode>#,##0.0</c:formatCode>
                <c:ptCount val="12"/>
                <c:pt idx="0">
                  <c:v>175</c:v>
                </c:pt>
                <c:pt idx="1">
                  <c:v>338.75</c:v>
                </c:pt>
                <c:pt idx="2">
                  <c:v>470</c:v>
                </c:pt>
                <c:pt idx="3">
                  <c:v>447.5</c:v>
                </c:pt>
                <c:pt idx="4">
                  <c:v>539</c:v>
                </c:pt>
                <c:pt idx="5">
                  <c:v>697.5</c:v>
                </c:pt>
                <c:pt idx="6">
                  <c:v>763.5</c:v>
                </c:pt>
                <c:pt idx="7">
                  <c:v>743.5</c:v>
                </c:pt>
                <c:pt idx="8">
                  <c:v>763.05</c:v>
                </c:pt>
                <c:pt idx="9">
                  <c:v>885</c:v>
                </c:pt>
                <c:pt idx="10">
                  <c:v>947</c:v>
                </c:pt>
                <c:pt idx="11">
                  <c:v>919.5</c:v>
                </c:pt>
              </c:numCache>
            </c:numRef>
          </c:val>
        </c:ser>
        <c:ser>
          <c:idx val="0"/>
          <c:order val="2"/>
          <c:tx>
            <c:v>TIV - Limits in Force</c:v>
          </c:tx>
          <c:spPr>
            <a:gradFill flip="none" rotWithShape="1">
              <a:gsLst>
                <a:gs pos="0">
                  <a:schemeClr val="accent1">
                    <a:shade val="65000"/>
                  </a:schemeClr>
                </a:gs>
                <a:gs pos="75000">
                  <a:schemeClr val="accent1">
                    <a:shade val="65000"/>
                    <a:lumMod val="60000"/>
                    <a:lumOff val="40000"/>
                  </a:schemeClr>
                </a:gs>
                <a:gs pos="51000">
                  <a:schemeClr val="accent1">
                    <a:shade val="65000"/>
                    <a:alpha val="75000"/>
                  </a:schemeClr>
                </a:gs>
                <a:gs pos="100000">
                  <a:schemeClr val="accent1">
                    <a:shade val="65000"/>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'[Reinsurance purchase chart 6-21-16.xlsx]Sheet1'!$L$2:$L$13</c:f>
              <c:numCache>
                <c:formatCode>#,##0</c:formatCode>
                <c:ptCount val="12"/>
                <c:pt idx="0">
                  <c:v>1873</c:v>
                </c:pt>
                <c:pt idx="1">
                  <c:v>5370</c:v>
                </c:pt>
                <c:pt idx="2">
                  <c:v>5709</c:v>
                </c:pt>
                <c:pt idx="3">
                  <c:v>6412</c:v>
                </c:pt>
                <c:pt idx="4">
                  <c:v>6836</c:v>
                </c:pt>
                <c:pt idx="5">
                  <c:v>7225</c:v>
                </c:pt>
                <c:pt idx="6">
                  <c:v>7182</c:v>
                </c:pt>
                <c:pt idx="7">
                  <c:v>6874</c:v>
                </c:pt>
                <c:pt idx="8">
                  <c:v>6891</c:v>
                </c:pt>
                <c:pt idx="9">
                  <c:v>6712</c:v>
                </c:pt>
                <c:pt idx="10">
                  <c:v>5869</c:v>
                </c:pt>
                <c:pt idx="11">
                  <c:v>5184</c:v>
                </c:pt>
              </c:numCache>
            </c:numRef>
          </c:val>
        </c:ser>
        <c:dLbls>
          <c:showLegendKey val="0"/>
          <c:showVal val="0"/>
          <c:showCatName val="0"/>
          <c:showSerName val="0"/>
          <c:showPercent val="0"/>
          <c:showBubbleSize val="0"/>
        </c:dLbls>
        <c:gapWidth val="150"/>
        <c:overlap val="-7"/>
        <c:axId val="90417408"/>
        <c:axId val="90423296"/>
      </c:barChart>
      <c:catAx>
        <c:axId val="90417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23296"/>
        <c:crossesAt val="0"/>
        <c:auto val="1"/>
        <c:lblAlgn val="ctr"/>
        <c:lblOffset val="100"/>
        <c:noMultiLvlLbl val="0"/>
      </c:catAx>
      <c:valAx>
        <c:axId val="90423296"/>
        <c:scaling>
          <c:orientation val="minMax"/>
        </c:scaling>
        <c:delete val="0"/>
        <c:axPos val="l"/>
        <c:majorGridlines>
          <c:spPr>
            <a:ln w="9525" cap="flat" cmpd="sng" algn="ctr">
              <a:solidFill>
                <a:schemeClr val="tx1">
                  <a:lumMod val="5000"/>
                  <a:lumOff val="9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17408"/>
        <c:crosses val="autoZero"/>
        <c:crossBetween val="between"/>
      </c:valAx>
      <c:spPr>
        <a:noFill/>
        <a:ln>
          <a:solidFill>
            <a:srgbClr val="0070C0"/>
          </a:solidFill>
        </a:ln>
        <a:effectLst/>
      </c:spPr>
    </c:plotArea>
    <c:legend>
      <c:legendPos val="b"/>
      <c:layout>
        <c:manualLayout>
          <c:xMode val="edge"/>
          <c:yMode val="edge"/>
          <c:x val="0.25484468789227432"/>
          <c:y val="0.95474324489817186"/>
          <c:w val="0.39566134831993638"/>
          <c:h val="2.565581766621052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txPr>
    <a:bodyPr anchor="t" anchorCtr="1"/>
    <a:lstStyle/>
    <a:p>
      <a:pPr>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0.16981</cdr:x>
      <cdr:y>0.21333</cdr:y>
    </cdr:from>
    <cdr:to>
      <cdr:x>0.27226</cdr:x>
      <cdr:y>0.27953</cdr:y>
    </cdr:to>
    <cdr:sp macro="" textlink="">
      <cdr:nvSpPr>
        <cdr:cNvPr id="2" name="TextBox 1"/>
        <cdr:cNvSpPr txBox="1"/>
      </cdr:nvSpPr>
      <cdr:spPr>
        <a:xfrm xmlns:a="http://schemas.openxmlformats.org/drawingml/2006/main">
          <a:off x="1371600" y="1219200"/>
          <a:ext cx="827509" cy="3783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rgbClr val="FF0000"/>
              </a:solidFill>
            </a:rPr>
            <a:t>-2.86%</a:t>
          </a:r>
        </a:p>
      </cdr:txBody>
    </cdr:sp>
  </cdr:relSizeAnchor>
  <cdr:relSizeAnchor xmlns:cdr="http://schemas.openxmlformats.org/drawingml/2006/chartDrawing">
    <cdr:from>
      <cdr:x>0.33019</cdr:x>
      <cdr:y>0.25333</cdr:y>
    </cdr:from>
    <cdr:to>
      <cdr:x>0.45112</cdr:x>
      <cdr:y>0.29922</cdr:y>
    </cdr:to>
    <cdr:sp macro="" textlink="">
      <cdr:nvSpPr>
        <cdr:cNvPr id="3" name="TextBox 2"/>
        <cdr:cNvSpPr txBox="1"/>
      </cdr:nvSpPr>
      <cdr:spPr>
        <a:xfrm xmlns:a="http://schemas.openxmlformats.org/drawingml/2006/main">
          <a:off x="2667000" y="1447800"/>
          <a:ext cx="976776" cy="2622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rgbClr val="FF0000"/>
              </a:solidFill>
            </a:rPr>
            <a:t>-0.61%</a:t>
          </a:r>
        </a:p>
      </cdr:txBody>
    </cdr:sp>
  </cdr:relSizeAnchor>
  <cdr:relSizeAnchor xmlns:cdr="http://schemas.openxmlformats.org/drawingml/2006/chartDrawing">
    <cdr:from>
      <cdr:x>0.59823</cdr:x>
      <cdr:y>0.32919</cdr:y>
    </cdr:from>
    <cdr:to>
      <cdr:x>0.72152</cdr:x>
      <cdr:y>0.38888</cdr:y>
    </cdr:to>
    <cdr:sp macro="" textlink="">
      <cdr:nvSpPr>
        <cdr:cNvPr id="4" name="TextBox 3"/>
        <cdr:cNvSpPr txBox="1"/>
      </cdr:nvSpPr>
      <cdr:spPr>
        <a:xfrm xmlns:a="http://schemas.openxmlformats.org/drawingml/2006/main">
          <a:off x="3939191" y="1689101"/>
          <a:ext cx="788276" cy="3065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0.60902</cdr:x>
      <cdr:y>0.40688</cdr:y>
    </cdr:from>
    <cdr:to>
      <cdr:x>0.70809</cdr:x>
      <cdr:y>0.45027</cdr:y>
    </cdr:to>
    <cdr:sp macro="" textlink="">
      <cdr:nvSpPr>
        <cdr:cNvPr id="5" name="TextBox 4"/>
        <cdr:cNvSpPr txBox="1"/>
      </cdr:nvSpPr>
      <cdr:spPr>
        <a:xfrm xmlns:a="http://schemas.openxmlformats.org/drawingml/2006/main">
          <a:off x="4004880" y="2083239"/>
          <a:ext cx="635000" cy="2189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0.55303</cdr:x>
      <cdr:y>0.27606</cdr:y>
    </cdr:from>
    <cdr:to>
      <cdr:x>0.65431</cdr:x>
      <cdr:y>0.32811</cdr:y>
    </cdr:to>
    <cdr:sp macro="" textlink="">
      <cdr:nvSpPr>
        <cdr:cNvPr id="6" name="TextBox 5"/>
        <cdr:cNvSpPr txBox="1"/>
      </cdr:nvSpPr>
      <cdr:spPr>
        <a:xfrm xmlns:a="http://schemas.openxmlformats.org/drawingml/2006/main">
          <a:off x="4043560" y="1269303"/>
          <a:ext cx="747558" cy="2144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solidFill>
                <a:srgbClr val="FF0000"/>
              </a:solidFill>
            </a:rPr>
            <a:t>-3.48%</a:t>
          </a:r>
        </a:p>
      </cdr:txBody>
    </cdr:sp>
  </cdr:relSizeAnchor>
  <cdr:relSizeAnchor xmlns:cdr="http://schemas.openxmlformats.org/drawingml/2006/chartDrawing">
    <cdr:from>
      <cdr:x>0.87617</cdr:x>
      <cdr:y>0.9214</cdr:y>
    </cdr:from>
    <cdr:to>
      <cdr:x>1</cdr:x>
      <cdr:y>0.97855</cdr:y>
    </cdr:to>
    <cdr:sp macro="" textlink="">
      <cdr:nvSpPr>
        <cdr:cNvPr id="7" name="TextBox 6"/>
        <cdr:cNvSpPr txBox="1"/>
      </cdr:nvSpPr>
      <cdr:spPr>
        <a:xfrm xmlns:a="http://schemas.openxmlformats.org/drawingml/2006/main">
          <a:off x="7283156" y="6301951"/>
          <a:ext cx="1013119" cy="3996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baseline="0"/>
            <a:t>Aug </a:t>
          </a:r>
          <a:r>
            <a:rPr lang="en-US" sz="1100" b="1"/>
            <a:t>2016</a:t>
          </a:r>
        </a:p>
      </cdr:txBody>
    </cdr:sp>
  </cdr:relSizeAnchor>
  <cdr:relSizeAnchor xmlns:cdr="http://schemas.openxmlformats.org/drawingml/2006/chartDrawing">
    <cdr:from>
      <cdr:x>0.71837</cdr:x>
      <cdr:y>0.49122</cdr:y>
    </cdr:from>
    <cdr:to>
      <cdr:x>0.8252</cdr:x>
      <cdr:y>0.54284</cdr:y>
    </cdr:to>
    <cdr:sp macro="" textlink="">
      <cdr:nvSpPr>
        <cdr:cNvPr id="8" name="TextBox 7"/>
        <cdr:cNvSpPr txBox="1"/>
      </cdr:nvSpPr>
      <cdr:spPr>
        <a:xfrm xmlns:a="http://schemas.openxmlformats.org/drawingml/2006/main">
          <a:off x="6202539" y="3297799"/>
          <a:ext cx="935169" cy="3236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solidFill>
                <a:srgbClr val="FF0000"/>
              </a:solidFill>
            </a:rPr>
            <a:t>-11.86%</a:t>
          </a:r>
        </a:p>
      </cdr:txBody>
    </cdr:sp>
  </cdr:relSizeAnchor>
  <cdr:relSizeAnchor xmlns:cdr="http://schemas.openxmlformats.org/drawingml/2006/chartDrawing">
    <cdr:from>
      <cdr:x>0.87792</cdr:x>
      <cdr:y>0.70789</cdr:y>
    </cdr:from>
    <cdr:to>
      <cdr:x>0.95742</cdr:x>
      <cdr:y>0.74927</cdr:y>
    </cdr:to>
    <cdr:sp macro="" textlink="">
      <cdr:nvSpPr>
        <cdr:cNvPr id="9" name="TextBox 8"/>
        <cdr:cNvSpPr txBox="1"/>
      </cdr:nvSpPr>
      <cdr:spPr>
        <a:xfrm xmlns:a="http://schemas.openxmlformats.org/drawingml/2006/main">
          <a:off x="6210301" y="3705225"/>
          <a:ext cx="5524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0.84884</cdr:x>
      <cdr:y>0.75052</cdr:y>
    </cdr:from>
    <cdr:to>
      <cdr:x>0.9568</cdr:x>
      <cdr:y>0.8091</cdr:y>
    </cdr:to>
    <cdr:sp macro="" textlink="">
      <cdr:nvSpPr>
        <cdr:cNvPr id="10" name="TextBox 9"/>
        <cdr:cNvSpPr txBox="1"/>
      </cdr:nvSpPr>
      <cdr:spPr>
        <a:xfrm xmlns:a="http://schemas.openxmlformats.org/drawingml/2006/main">
          <a:off x="6232857" y="3219450"/>
          <a:ext cx="783893" cy="2412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solidFill>
                <a:srgbClr val="FF0000"/>
              </a:solidFill>
            </a:rPr>
            <a:t>-12.85%</a:t>
          </a:r>
        </a:p>
      </cdr:txBody>
    </cdr:sp>
  </cdr:relSizeAnchor>
</c:userShapes>
</file>

<file path=ppt/drawings/drawing2.xml><?xml version="1.0" encoding="utf-8"?>
<c:userShapes xmlns:c="http://schemas.openxmlformats.org/drawingml/2006/chart">
  <cdr:relSizeAnchor xmlns:cdr="http://schemas.openxmlformats.org/drawingml/2006/chartDrawing">
    <cdr:from>
      <cdr:x>0.60193</cdr:x>
      <cdr:y>0.33135</cdr:y>
    </cdr:from>
    <cdr:to>
      <cdr:x>0.72548</cdr:x>
      <cdr:y>0.39276</cdr:y>
    </cdr:to>
    <cdr:sp macro="" textlink="">
      <cdr:nvSpPr>
        <cdr:cNvPr id="4" name="TextBox 3"/>
        <cdr:cNvSpPr txBox="1"/>
      </cdr:nvSpPr>
      <cdr:spPr>
        <a:xfrm xmlns:a="http://schemas.openxmlformats.org/drawingml/2006/main">
          <a:off x="3939191" y="1689101"/>
          <a:ext cx="788276" cy="3065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0.61298</cdr:x>
      <cdr:y>0.40978</cdr:y>
    </cdr:from>
    <cdr:to>
      <cdr:x>0.71032</cdr:x>
      <cdr:y>0.45246</cdr:y>
    </cdr:to>
    <cdr:sp macro="" textlink="">
      <cdr:nvSpPr>
        <cdr:cNvPr id="5" name="TextBox 4"/>
        <cdr:cNvSpPr txBox="1"/>
      </cdr:nvSpPr>
      <cdr:spPr>
        <a:xfrm xmlns:a="http://schemas.openxmlformats.org/drawingml/2006/main">
          <a:off x="4004880" y="2083239"/>
          <a:ext cx="635000" cy="2189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0.87007</cdr:x>
      <cdr:y>0.78724</cdr:y>
    </cdr:from>
    <cdr:to>
      <cdr:x>0.99722</cdr:x>
      <cdr:y>0.84655</cdr:y>
    </cdr:to>
    <cdr:sp macro="" textlink="">
      <cdr:nvSpPr>
        <cdr:cNvPr id="7" name="TextBox 6"/>
        <cdr:cNvSpPr txBox="1"/>
      </cdr:nvSpPr>
      <cdr:spPr>
        <a:xfrm xmlns:a="http://schemas.openxmlformats.org/drawingml/2006/main">
          <a:off x="6523987" y="4244223"/>
          <a:ext cx="936565" cy="3195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baseline="0"/>
            <a:t>Aug</a:t>
          </a:r>
          <a:r>
            <a:rPr lang="en-US" sz="1100" b="1"/>
            <a:t> 2016</a:t>
          </a:r>
        </a:p>
      </cdr:txBody>
    </cdr:sp>
  </cdr:relSizeAnchor>
  <cdr:relSizeAnchor xmlns:cdr="http://schemas.openxmlformats.org/drawingml/2006/chartDrawing">
    <cdr:from>
      <cdr:x>0.88015</cdr:x>
      <cdr:y>0.70741</cdr:y>
    </cdr:from>
    <cdr:to>
      <cdr:x>0.95841</cdr:x>
      <cdr:y>0.74854</cdr:y>
    </cdr:to>
    <cdr:sp macro="" textlink="">
      <cdr:nvSpPr>
        <cdr:cNvPr id="9" name="TextBox 8"/>
        <cdr:cNvSpPr txBox="1"/>
      </cdr:nvSpPr>
      <cdr:spPr>
        <a:xfrm xmlns:a="http://schemas.openxmlformats.org/drawingml/2006/main">
          <a:off x="6210301" y="3705225"/>
          <a:ext cx="5524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0.29143</cdr:x>
      <cdr:y>0.10171</cdr:y>
    </cdr:from>
    <cdr:to>
      <cdr:x>0.84575</cdr:x>
      <cdr:y>0.16436</cdr:y>
    </cdr:to>
    <cdr:sp macro="" textlink="">
      <cdr:nvSpPr>
        <cdr:cNvPr id="2" name="TextBox 1"/>
        <cdr:cNvSpPr txBox="1"/>
      </cdr:nvSpPr>
      <cdr:spPr>
        <a:xfrm xmlns:a="http://schemas.openxmlformats.org/drawingml/2006/main">
          <a:off x="1621092" y="612923"/>
          <a:ext cx="3083472" cy="3775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t>MWUA In Force</a:t>
          </a:r>
          <a:r>
            <a:rPr lang="en-US" sz="1200" b="1" baseline="0"/>
            <a:t>  Monthly Trend</a:t>
          </a:r>
        </a:p>
        <a:p xmlns:a="http://schemas.openxmlformats.org/drawingml/2006/main">
          <a:endParaRPr lang="en-US" sz="1100" baseline="0"/>
        </a:p>
        <a:p xmlns:a="http://schemas.openxmlformats.org/drawingml/2006/main">
          <a:endParaRPr lang="en-US" sz="1100"/>
        </a:p>
      </cdr:txBody>
    </cdr:sp>
  </cdr:relSizeAnchor>
  <cdr:relSizeAnchor xmlns:cdr="http://schemas.openxmlformats.org/drawingml/2006/chartDrawing">
    <cdr:from>
      <cdr:x>0.82089</cdr:x>
      <cdr:y>0.57836</cdr:y>
    </cdr:from>
    <cdr:to>
      <cdr:x>1</cdr:x>
      <cdr:y>0.7953</cdr:y>
    </cdr:to>
    <cdr:sp macro="" textlink="">
      <cdr:nvSpPr>
        <cdr:cNvPr id="3" name="TextBox 2"/>
        <cdr:cNvSpPr txBox="1"/>
      </cdr:nvSpPr>
      <cdr:spPr>
        <a:xfrm xmlns:a="http://schemas.openxmlformats.org/drawingml/2006/main">
          <a:off x="4293913" y="24257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0.79748</cdr:x>
      <cdr:y>0.24118</cdr:y>
    </cdr:from>
    <cdr:to>
      <cdr:x>0.99362</cdr:x>
      <cdr:y>0.40574</cdr:y>
    </cdr:to>
    <cdr:sp macro="" textlink="">
      <cdr:nvSpPr>
        <cdr:cNvPr id="4" name="TextBox 3"/>
        <cdr:cNvSpPr txBox="1"/>
      </cdr:nvSpPr>
      <cdr:spPr>
        <a:xfrm xmlns:a="http://schemas.openxmlformats.org/drawingml/2006/main">
          <a:off x="4107793" y="1013374"/>
          <a:ext cx="1007241" cy="6897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0.02807</cdr:x>
      <cdr:y>0.82131</cdr:y>
    </cdr:from>
    <cdr:to>
      <cdr:x>0.69186</cdr:x>
      <cdr:y>0.9844</cdr:y>
    </cdr:to>
    <cdr:sp macro="" textlink="">
      <cdr:nvSpPr>
        <cdr:cNvPr id="5" name="TextBox 4"/>
        <cdr:cNvSpPr txBox="1"/>
      </cdr:nvSpPr>
      <cdr:spPr>
        <a:xfrm xmlns:a="http://schemas.openxmlformats.org/drawingml/2006/main">
          <a:off x="144517" y="3454840"/>
          <a:ext cx="3415862" cy="6897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t>Total In Force </a:t>
          </a:r>
          <a:r>
            <a:rPr lang="en-US" sz="1200" b="1">
              <a:effectLst/>
              <a:latin typeface="+mn-lt"/>
              <a:ea typeface="+mn-ea"/>
              <a:cs typeface="+mn-cs"/>
            </a:rPr>
            <a:t>July =  5,264,386,176</a:t>
          </a:r>
          <a:endParaRPr lang="en-US" sz="1200" b="1" baseline="0">
            <a:effectLst/>
            <a:latin typeface="+mn-lt"/>
            <a:ea typeface="+mn-ea"/>
            <a:cs typeface="+mn-cs"/>
          </a:endParaRPr>
        </a:p>
        <a:p xmlns:a="http://schemas.openxmlformats.org/drawingml/2006/main">
          <a:r>
            <a:rPr lang="en-US" sz="1200" b="1"/>
            <a:t>Total In Force Aug =  5,184,455,038</a:t>
          </a:r>
          <a:endParaRPr lang="en-US" sz="1200" b="1" baseline="0"/>
        </a:p>
        <a:p xmlns:a="http://schemas.openxmlformats.org/drawingml/2006/main">
          <a:r>
            <a:rPr lang="en-US" sz="1200" b="1" baseline="0"/>
            <a:t>		    -1.518%</a:t>
          </a:r>
          <a:endParaRPr lang="en-US" sz="1200" b="1"/>
        </a:p>
      </cdr:txBody>
    </cdr:sp>
  </cdr:relSizeAnchor>
</c:userShapes>
</file>

<file path=ppt/drawings/drawing4.xml><?xml version="1.0" encoding="utf-8"?>
<c:userShapes xmlns:c="http://schemas.openxmlformats.org/drawingml/2006/chart">
  <cdr:relSizeAnchor xmlns:cdr="http://schemas.openxmlformats.org/drawingml/2006/chartDrawing">
    <cdr:from>
      <cdr:x>0.01838</cdr:x>
      <cdr:y>0.38053</cdr:y>
    </cdr:from>
    <cdr:to>
      <cdr:x>0.11381</cdr:x>
      <cdr:y>0.45796</cdr:y>
    </cdr:to>
    <cdr:sp macro="" textlink="">
      <cdr:nvSpPr>
        <cdr:cNvPr id="2" name="TextBox 1"/>
        <cdr:cNvSpPr txBox="1"/>
      </cdr:nvSpPr>
      <cdr:spPr>
        <a:xfrm xmlns:a="http://schemas.openxmlformats.org/drawingml/2006/main">
          <a:off x="161049" y="3178759"/>
          <a:ext cx="836253" cy="6468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a:t>Millions</a:t>
          </a:r>
        </a:p>
        <a:p xmlns:a="http://schemas.openxmlformats.org/drawingml/2006/main">
          <a:pPr algn="ctr"/>
          <a:r>
            <a:rPr lang="en-US" sz="1100"/>
            <a:t>(000,000's)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7168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A70380CB-5CBA-4149-BCD1-857A0E025ABE}" type="slidenum">
              <a:rPr lang="en-US"/>
              <a:pPr>
                <a:defRPr/>
              </a:pPr>
              <a:t>‹#›</a:t>
            </a:fld>
            <a:endParaRPr lang="en-US"/>
          </a:p>
        </p:txBody>
      </p:sp>
    </p:spTree>
    <p:extLst>
      <p:ext uri="{BB962C8B-B14F-4D97-AF65-F5344CB8AC3E}">
        <p14:creationId xmlns:p14="http://schemas.microsoft.com/office/powerpoint/2010/main" val="755190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C7267D-AD30-4D5A-BA5F-365A535B776F}" type="slidenum">
              <a:rPr lang="en-US" altLang="en-US" smtClean="0"/>
              <a:pPr eaLnBrk="1" hangingPunct="1">
                <a:spcBef>
                  <a:spcPct val="0"/>
                </a:spcBef>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30F5B62-4D41-41AC-A39B-E7A60920C0B8}" type="slidenum">
              <a:rPr lang="en-US" altLang="en-US" smtClean="0"/>
              <a:pPr eaLnBrk="1" hangingPunct="1">
                <a:spcBef>
                  <a:spcPct val="0"/>
                </a:spcBef>
              </a:pPr>
              <a:t>16</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F70C69-A548-4B0F-8531-96619EB11C1D}" type="slidenum">
              <a:rPr lang="en-US" altLang="en-US" smtClean="0"/>
              <a:pPr eaLnBrk="1" hangingPunct="1">
                <a:spcBef>
                  <a:spcPct val="0"/>
                </a:spcBef>
              </a:pPr>
              <a:t>17</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5A85468-4037-47EC-8A98-71968D16FAAC}" type="slidenum">
              <a:rPr lang="en-US" altLang="en-US" smtClean="0"/>
              <a:pPr eaLnBrk="1" hangingPunct="1">
                <a:spcBef>
                  <a:spcPct val="0"/>
                </a:spcBef>
              </a:pPr>
              <a:t>18</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B25725-EEA5-49B5-B8A0-95DA44347A89}" type="slidenum">
              <a:rPr lang="en-US" altLang="en-US" smtClean="0"/>
              <a:pPr eaLnBrk="1" hangingPunct="1">
                <a:spcBef>
                  <a:spcPct val="0"/>
                </a:spcBef>
              </a:pPr>
              <a:t>20</a:t>
            </a:fld>
            <a:endParaRPr lang="en-US" alt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3FA13C3-1370-4E59-99F0-4E0E0AC2DBB4}" type="slidenum">
              <a:rPr lang="en-US" altLang="en-US" smtClean="0"/>
              <a:pPr eaLnBrk="1" hangingPunct="1">
                <a:spcBef>
                  <a:spcPct val="0"/>
                </a:spcBef>
              </a:pPr>
              <a:t>21</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0380CB-5CBA-4149-BCD1-857A0E025ABE}" type="slidenum">
              <a:rPr lang="en-US" smtClean="0"/>
              <a:pPr>
                <a:defRPr/>
              </a:pPr>
              <a:t>22</a:t>
            </a:fld>
            <a:endParaRPr lang="en-US"/>
          </a:p>
        </p:txBody>
      </p:sp>
    </p:spTree>
    <p:extLst>
      <p:ext uri="{BB962C8B-B14F-4D97-AF65-F5344CB8AC3E}">
        <p14:creationId xmlns:p14="http://schemas.microsoft.com/office/powerpoint/2010/main" val="3846748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8B7749-0F8E-4ACC-A205-7F0E6AEC1432}" type="slidenum">
              <a:rPr lang="en-US" altLang="en-US" smtClean="0"/>
              <a:pPr eaLnBrk="1" hangingPunct="1">
                <a:spcBef>
                  <a:spcPct val="0"/>
                </a:spcBef>
              </a:pPr>
              <a:t>23</a:t>
            </a:fld>
            <a:endParaRPr lang="en-US" alt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BD6233-B91B-4176-BA08-7496057344BF}" type="slidenum">
              <a:rPr lang="en-US" altLang="en-US" smtClean="0"/>
              <a:pPr eaLnBrk="1" hangingPunct="1">
                <a:spcBef>
                  <a:spcPct val="0"/>
                </a:spcBef>
              </a:pPr>
              <a:t>31</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AB1CDD9-BB62-40CB-9ACB-3A521435716A}" type="slidenum">
              <a:rPr lang="en-US" altLang="en-US" smtClean="0"/>
              <a:pPr eaLnBrk="1" hangingPunct="1">
                <a:spcBef>
                  <a:spcPct val="0"/>
                </a:spcBef>
              </a:pPr>
              <a:t>32</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A4F68D3-7F42-4CCA-8C35-56150683B73D}" type="slidenum">
              <a:rPr lang="en-US" altLang="en-US" smtClean="0"/>
              <a:pPr eaLnBrk="1" hangingPunct="1">
                <a:spcBef>
                  <a:spcPct val="0"/>
                </a:spcBef>
              </a:pPr>
              <a:t>33</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6DD94D2-82AE-4D9F-918E-C4E644FD75E7}" type="slidenum">
              <a:rPr lang="en-US" altLang="en-US" smtClean="0"/>
              <a:pPr eaLnBrk="1" hangingPunct="1">
                <a:spcBef>
                  <a:spcPct val="0"/>
                </a:spcBef>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5F185E6-2CC1-4348-AC1E-BE542D05B938}" type="slidenum">
              <a:rPr lang="en-US" altLang="en-US" smtClean="0"/>
              <a:pPr eaLnBrk="1" hangingPunct="1">
                <a:spcBef>
                  <a:spcPct val="0"/>
                </a:spcBef>
              </a:pPr>
              <a:t>34</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828E3D3-0B41-4A6A-8B2F-98CC2C876829}" type="slidenum">
              <a:rPr lang="en-US" altLang="en-US" smtClean="0"/>
              <a:pPr eaLnBrk="1" hangingPunct="1">
                <a:spcBef>
                  <a:spcPct val="0"/>
                </a:spcBef>
              </a:pPr>
              <a:t>35</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9355399-CFBA-4B0D-92A6-6FBB8584FFB2}" type="slidenum">
              <a:rPr lang="en-US" altLang="en-US" smtClean="0"/>
              <a:pPr eaLnBrk="1" hangingPunct="1">
                <a:spcBef>
                  <a:spcPct val="0"/>
                </a:spcBef>
              </a:pPr>
              <a:t>37</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1E83848-BD86-4453-BCA4-76BE5211CA99}"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DF96CB3-0CCB-4530-9FC3-F59FC8D5D8A0}" type="slidenum">
              <a:rPr lang="en-US" altLang="en-US" smtClean="0"/>
              <a:pPr eaLnBrk="1" hangingPunct="1">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8DB6DE-6E40-4865-B8A1-EA59DA1B3AAF}"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F7C548-A282-4EDB-9385-33A854154975}" type="slidenum">
              <a:rPr lang="en-US" altLang="en-US" smtClean="0"/>
              <a:pPr eaLnBrk="1" hangingPunct="1">
                <a:spcBef>
                  <a:spcPct val="0"/>
                </a:spcBef>
              </a:pPr>
              <a:t>6</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5A0F8BF-43C0-4158-BAE8-958FCF8C4C27}" type="slidenum">
              <a:rPr lang="en-US" altLang="en-US" smtClean="0">
                <a:solidFill>
                  <a:srgbClr val="000000"/>
                </a:solidFill>
              </a:rPr>
              <a:pPr eaLnBrk="1" hangingPunct="1">
                <a:spcBef>
                  <a:spcPct val="0"/>
                </a:spcBef>
              </a:pPr>
              <a:t>13</a:t>
            </a:fld>
            <a:endParaRPr lang="en-US" alt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063CD6-E86A-41E7-9C04-8820E50EDADA}" type="slidenum">
              <a:rPr lang="en-US" altLang="en-US" smtClean="0"/>
              <a:pPr eaLnBrk="1" hangingPunct="1">
                <a:spcBef>
                  <a:spcPct val="0"/>
                </a:spcBef>
              </a:pPr>
              <a:t>14</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1D30C64-EC8B-4A80-AA27-A9205E301697}" type="slidenum">
              <a:rPr lang="en-US" altLang="en-US" smtClean="0"/>
              <a:pPr eaLnBrk="1" hangingPunct="1">
                <a:spcBef>
                  <a:spcPct val="0"/>
                </a:spcBef>
              </a:pPr>
              <a:t>15</a:t>
            </a:fld>
            <a:endParaRPr lang="en-US" alt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8271959-FEB7-4B94-A94A-263B262D4083}" type="slidenum">
              <a:rPr lang="en-US"/>
              <a:pPr>
                <a:defRPr/>
              </a:pPr>
              <a:t>‹#›</a:t>
            </a:fld>
            <a:endParaRPr lang="en-US"/>
          </a:p>
        </p:txBody>
      </p:sp>
    </p:spTree>
    <p:extLst>
      <p:ext uri="{BB962C8B-B14F-4D97-AF65-F5344CB8AC3E}">
        <p14:creationId xmlns:p14="http://schemas.microsoft.com/office/powerpoint/2010/main" val="161101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A747687-2EEB-435F-BBC5-D4F1CA9E07D0}" type="slidenum">
              <a:rPr lang="en-US"/>
              <a:pPr>
                <a:defRPr/>
              </a:pPr>
              <a:t>‹#›</a:t>
            </a:fld>
            <a:endParaRPr lang="en-US"/>
          </a:p>
        </p:txBody>
      </p:sp>
    </p:spTree>
    <p:extLst>
      <p:ext uri="{BB962C8B-B14F-4D97-AF65-F5344CB8AC3E}">
        <p14:creationId xmlns:p14="http://schemas.microsoft.com/office/powerpoint/2010/main" val="107399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CF941AE-FDD1-43A9-B21D-DA3C3C78D889}" type="slidenum">
              <a:rPr lang="en-US"/>
              <a:pPr>
                <a:defRPr/>
              </a:pPr>
              <a:t>‹#›</a:t>
            </a:fld>
            <a:endParaRPr lang="en-US"/>
          </a:p>
        </p:txBody>
      </p:sp>
    </p:spTree>
    <p:extLst>
      <p:ext uri="{BB962C8B-B14F-4D97-AF65-F5344CB8AC3E}">
        <p14:creationId xmlns:p14="http://schemas.microsoft.com/office/powerpoint/2010/main" val="2068149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9A5CD5D-A460-43A1-8137-AD441F98FD6B}" type="datetime1">
              <a:rPr lang="en-US"/>
              <a:pPr>
                <a:defRPr/>
              </a:pPr>
              <a:t>10/6/2016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F79826E0-20A5-4476-B509-CC7D3E14EEFE}" type="slidenum">
              <a:rPr lang="en-US"/>
              <a:pPr>
                <a:defRPr/>
              </a:pPr>
              <a:t>‹#›</a:t>
            </a:fld>
            <a:endParaRPr lang="en-US"/>
          </a:p>
        </p:txBody>
      </p:sp>
    </p:spTree>
    <p:extLst>
      <p:ext uri="{BB962C8B-B14F-4D97-AF65-F5344CB8AC3E}">
        <p14:creationId xmlns:p14="http://schemas.microsoft.com/office/powerpoint/2010/main" val="4014496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660EF7B-0831-48CE-AFAD-EA441C821B9E}" type="datetime1">
              <a:rPr lang="en-US"/>
              <a:pPr>
                <a:defRPr/>
              </a:pPr>
              <a:t>10/6/2016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D7113C3-3F21-42D6-A310-FCC530F5D8A5}" type="slidenum">
              <a:rPr lang="en-US"/>
              <a:pPr>
                <a:defRPr/>
              </a:pPr>
              <a:t>‹#›</a:t>
            </a:fld>
            <a:endParaRPr lang="en-US"/>
          </a:p>
        </p:txBody>
      </p:sp>
    </p:spTree>
    <p:extLst>
      <p:ext uri="{BB962C8B-B14F-4D97-AF65-F5344CB8AC3E}">
        <p14:creationId xmlns:p14="http://schemas.microsoft.com/office/powerpoint/2010/main" val="116677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27DE95E-39FD-42EA-890E-40F310D82C0E}" type="datetime1">
              <a:rPr lang="en-US"/>
              <a:pPr>
                <a:defRPr/>
              </a:pPr>
              <a:t>10/6/2016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E54A17FA-8E21-488B-9CBE-471B0D1D2E49}" type="slidenum">
              <a:rPr lang="en-US"/>
              <a:pPr>
                <a:defRPr/>
              </a:pPr>
              <a:t>‹#›</a:t>
            </a:fld>
            <a:endParaRPr lang="en-US"/>
          </a:p>
        </p:txBody>
      </p:sp>
    </p:spTree>
    <p:extLst>
      <p:ext uri="{BB962C8B-B14F-4D97-AF65-F5344CB8AC3E}">
        <p14:creationId xmlns:p14="http://schemas.microsoft.com/office/powerpoint/2010/main" val="612924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9C1C076-EAF7-430A-BCEE-CCFC6AD8B726}" type="datetime1">
              <a:rPr lang="en-US"/>
              <a:pPr>
                <a:defRPr/>
              </a:pPr>
              <a:t>10/6/2016</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06B6F4C8-A0F7-43E3-A1DF-FB946071AE36}" type="slidenum">
              <a:rPr lang="en-US"/>
              <a:pPr>
                <a:defRPr/>
              </a:pPr>
              <a:t>‹#›</a:t>
            </a:fld>
            <a:endParaRPr lang="en-US"/>
          </a:p>
        </p:txBody>
      </p:sp>
    </p:spTree>
    <p:extLst>
      <p:ext uri="{BB962C8B-B14F-4D97-AF65-F5344CB8AC3E}">
        <p14:creationId xmlns:p14="http://schemas.microsoft.com/office/powerpoint/2010/main" val="2976325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D2E22D2-9B3B-46B6-BCA1-9704A134809E}" type="datetime1">
              <a:rPr lang="en-US"/>
              <a:pPr>
                <a:defRPr/>
              </a:pPr>
              <a:t>10/6/2016</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61C93242-FD2F-4994-A06E-F436A2A5FC1D}" type="slidenum">
              <a:rPr lang="en-US"/>
              <a:pPr>
                <a:defRPr/>
              </a:pPr>
              <a:t>‹#›</a:t>
            </a:fld>
            <a:endParaRPr lang="en-US"/>
          </a:p>
        </p:txBody>
      </p:sp>
    </p:spTree>
    <p:extLst>
      <p:ext uri="{BB962C8B-B14F-4D97-AF65-F5344CB8AC3E}">
        <p14:creationId xmlns:p14="http://schemas.microsoft.com/office/powerpoint/2010/main" val="2645764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63D478A4-E79B-496A-B903-849E0A3C5618}" type="datetime1">
              <a:rPr lang="en-US"/>
              <a:pPr>
                <a:defRPr/>
              </a:pPr>
              <a:t>10/6/2016</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422A2D80-EC10-4568-9C33-975FC58394C7}" type="slidenum">
              <a:rPr lang="en-US"/>
              <a:pPr>
                <a:defRPr/>
              </a:pPr>
              <a:t>‹#›</a:t>
            </a:fld>
            <a:endParaRPr lang="en-US"/>
          </a:p>
        </p:txBody>
      </p:sp>
    </p:spTree>
    <p:extLst>
      <p:ext uri="{BB962C8B-B14F-4D97-AF65-F5344CB8AC3E}">
        <p14:creationId xmlns:p14="http://schemas.microsoft.com/office/powerpoint/2010/main" val="3281239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D65C1EDB-FF7A-41C1-B909-A463B555A371}" type="datetime1">
              <a:rPr lang="en-US"/>
              <a:pPr>
                <a:defRPr/>
              </a:pPr>
              <a:t>10/6/2016</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AC73B1B8-ED50-4808-9B85-D8921544F8EE}" type="slidenum">
              <a:rPr lang="en-US"/>
              <a:pPr>
                <a:defRPr/>
              </a:pPr>
              <a:t>‹#›</a:t>
            </a:fld>
            <a:endParaRPr lang="en-US"/>
          </a:p>
        </p:txBody>
      </p:sp>
    </p:spTree>
    <p:extLst>
      <p:ext uri="{BB962C8B-B14F-4D97-AF65-F5344CB8AC3E}">
        <p14:creationId xmlns:p14="http://schemas.microsoft.com/office/powerpoint/2010/main" val="2948540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4A66F82-5BD1-4450-8A39-7DF0A4099D80}" type="datetime1">
              <a:rPr lang="en-US"/>
              <a:pPr>
                <a:defRPr/>
              </a:pPr>
              <a:t>10/6/2016</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9902DDD0-C2EE-472A-8674-1AF549F098A6}" type="slidenum">
              <a:rPr lang="en-US"/>
              <a:pPr>
                <a:defRPr/>
              </a:pPr>
              <a:t>‹#›</a:t>
            </a:fld>
            <a:endParaRPr lang="en-US"/>
          </a:p>
        </p:txBody>
      </p:sp>
    </p:spTree>
    <p:extLst>
      <p:ext uri="{BB962C8B-B14F-4D97-AF65-F5344CB8AC3E}">
        <p14:creationId xmlns:p14="http://schemas.microsoft.com/office/powerpoint/2010/main" val="148403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325D70-1F49-4172-8D7D-4E7733FC7207}" type="slidenum">
              <a:rPr lang="en-US"/>
              <a:pPr>
                <a:defRPr/>
              </a:pPr>
              <a:t>‹#›</a:t>
            </a:fld>
            <a:endParaRPr lang="en-US"/>
          </a:p>
        </p:txBody>
      </p:sp>
    </p:spTree>
    <p:extLst>
      <p:ext uri="{BB962C8B-B14F-4D97-AF65-F5344CB8AC3E}">
        <p14:creationId xmlns:p14="http://schemas.microsoft.com/office/powerpoint/2010/main" val="172211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602675D-8BD2-42AC-A1B0-225BB8E5B624}" type="datetime1">
              <a:rPr lang="en-US"/>
              <a:pPr>
                <a:defRPr/>
              </a:pPr>
              <a:t>10/6/2016</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2E324052-3D58-4996-B830-3F2A8D833CB0}" type="slidenum">
              <a:rPr lang="en-US"/>
              <a:pPr>
                <a:defRPr/>
              </a:pPr>
              <a:t>‹#›</a:t>
            </a:fld>
            <a:endParaRPr lang="en-US"/>
          </a:p>
        </p:txBody>
      </p:sp>
    </p:spTree>
    <p:extLst>
      <p:ext uri="{BB962C8B-B14F-4D97-AF65-F5344CB8AC3E}">
        <p14:creationId xmlns:p14="http://schemas.microsoft.com/office/powerpoint/2010/main" val="2790701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7E50C211-8A82-4BA2-B634-7B1398056979}" type="datetime1">
              <a:rPr lang="en-US"/>
              <a:pPr>
                <a:defRPr/>
              </a:pPr>
              <a:t>10/6/2016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8435F85-E089-44D3-9226-6BF4001C3F1A}" type="slidenum">
              <a:rPr lang="en-US"/>
              <a:pPr>
                <a:defRPr/>
              </a:pPr>
              <a:t>‹#›</a:t>
            </a:fld>
            <a:endParaRPr lang="en-US"/>
          </a:p>
        </p:txBody>
      </p:sp>
    </p:spTree>
    <p:extLst>
      <p:ext uri="{BB962C8B-B14F-4D97-AF65-F5344CB8AC3E}">
        <p14:creationId xmlns:p14="http://schemas.microsoft.com/office/powerpoint/2010/main" val="1542453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4C1F4396-3741-4B96-978C-83D859DF7487}" type="datetime1">
              <a:rPr lang="en-US"/>
              <a:pPr>
                <a:defRPr/>
              </a:pPr>
              <a:t>10/6/2016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61BDFDE-6776-4FA8-A1DA-7CD6F3A702BE}" type="slidenum">
              <a:rPr lang="en-US"/>
              <a:pPr>
                <a:defRPr/>
              </a:pPr>
              <a:t>‹#›</a:t>
            </a:fld>
            <a:endParaRPr lang="en-US"/>
          </a:p>
        </p:txBody>
      </p:sp>
    </p:spTree>
    <p:extLst>
      <p:ext uri="{BB962C8B-B14F-4D97-AF65-F5344CB8AC3E}">
        <p14:creationId xmlns:p14="http://schemas.microsoft.com/office/powerpoint/2010/main" val="23323329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el 1"/>
          <p:cNvSpPr>
            <a:spLocks noGrp="1"/>
          </p:cNvSpPr>
          <p:nvPr>
            <p:ph type="title"/>
          </p:nvPr>
        </p:nvSpPr>
        <p:spPr>
          <a:xfrm>
            <a:off x="648000" y="303902"/>
            <a:ext cx="6840000" cy="720000"/>
          </a:xfrm>
        </p:spPr>
        <p:txBody>
          <a:bodyPr/>
          <a:lstStyle>
            <a:lvl1pPr>
              <a:defRPr>
                <a:solidFill>
                  <a:schemeClr val="tx2"/>
                </a:solidFill>
              </a:defRPr>
            </a:lvl1pPr>
          </a:lstStyle>
          <a:p>
            <a:r>
              <a:rPr lang="en-US" smtClean="0"/>
              <a:t>Click to edit Master title style</a:t>
            </a:r>
            <a:endParaRPr lang="de-DE" dirty="0"/>
          </a:p>
        </p:txBody>
      </p:sp>
      <p:sp>
        <p:nvSpPr>
          <p:cNvPr id="5" name="Textplatzhalter 4"/>
          <p:cNvSpPr>
            <a:spLocks noGrp="1"/>
          </p:cNvSpPr>
          <p:nvPr>
            <p:ph type="body" sz="quarter" idx="10"/>
          </p:nvPr>
        </p:nvSpPr>
        <p:spPr>
          <a:xfrm>
            <a:off x="287337" y="1438937"/>
            <a:ext cx="8569325" cy="4842000"/>
          </a:xfrm>
        </p:spPr>
        <p:txBody>
          <a:bodyPr/>
          <a:lstStyle>
            <a:lvl1pPr marL="350100" indent="-342900">
              <a:buFont typeface="+mj-lt"/>
              <a:buAutoNum type="arabicPeriod"/>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231821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rtlCol="0">
            <a:normAutofit/>
          </a:bodyPr>
          <a:lstStyle/>
          <a:p>
            <a:pPr lvl="0"/>
            <a:endParaRPr lang="en-US" noProof="0"/>
          </a:p>
        </p:txBody>
      </p:sp>
      <p:sp>
        <p:nvSpPr>
          <p:cNvPr id="4" name="Rectangle 105"/>
          <p:cNvSpPr>
            <a:spLocks noGrp="1" noChangeArrowheads="1"/>
          </p:cNvSpPr>
          <p:nvPr>
            <p:ph type="dt" sz="half" idx="10"/>
          </p:nvPr>
        </p:nvSpPr>
        <p:spPr/>
        <p:txBody>
          <a:bodyPr/>
          <a:lstStyle>
            <a:lvl1pPr fontAlgn="base">
              <a:spcBef>
                <a:spcPct val="0"/>
              </a:spcBef>
              <a:spcAft>
                <a:spcPct val="0"/>
              </a:spcAft>
              <a:defRPr>
                <a:latin typeface="Arial" charset="0"/>
              </a:defRPr>
            </a:lvl1pPr>
          </a:lstStyle>
          <a:p>
            <a:pPr>
              <a:defRPr/>
            </a:pPr>
            <a:fld id="{33E3A138-34F6-42C8-95D7-4CAF72A63240}" type="datetime1">
              <a:rPr lang="en-US"/>
              <a:pPr>
                <a:defRPr/>
              </a:pPr>
              <a:t>10/6/2016</a:t>
            </a:fld>
            <a:endParaRPr lang="en-US"/>
          </a:p>
        </p:txBody>
      </p:sp>
      <p:sp>
        <p:nvSpPr>
          <p:cNvPr id="5" name="Rectangle 106"/>
          <p:cNvSpPr>
            <a:spLocks noGrp="1" noChangeArrowheads="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Rectangle 110"/>
          <p:cNvSpPr>
            <a:spLocks noGrp="1" noChangeArrowheads="1"/>
          </p:cNvSpPr>
          <p:nvPr>
            <p:ph type="sldNum" sz="quarter" idx="12"/>
          </p:nvPr>
        </p:nvSpPr>
        <p:spPr/>
        <p:txBody>
          <a:bodyPr/>
          <a:lstStyle>
            <a:lvl1pPr fontAlgn="base">
              <a:spcBef>
                <a:spcPct val="0"/>
              </a:spcBef>
              <a:spcAft>
                <a:spcPct val="0"/>
              </a:spcAft>
              <a:defRPr>
                <a:latin typeface="Arial" charset="0"/>
              </a:defRPr>
            </a:lvl1pPr>
          </a:lstStyle>
          <a:p>
            <a:pPr>
              <a:defRPr/>
            </a:pPr>
            <a:fld id="{FA37B50E-06D0-4C08-8A7B-D61567F4FC47}" type="slidenum">
              <a:rPr lang="en-US"/>
              <a:pPr>
                <a:defRPr/>
              </a:pPr>
              <a:t>‹#›</a:t>
            </a:fld>
            <a:endParaRPr lang="en-US"/>
          </a:p>
        </p:txBody>
      </p:sp>
    </p:spTree>
    <p:extLst>
      <p:ext uri="{BB962C8B-B14F-4D97-AF65-F5344CB8AC3E}">
        <p14:creationId xmlns:p14="http://schemas.microsoft.com/office/powerpoint/2010/main" val="421348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8BAC97F-F2BC-4AF6-A8DA-E30211A0062B}" type="slidenum">
              <a:rPr lang="en-US"/>
              <a:pPr>
                <a:defRPr/>
              </a:pPr>
              <a:t>‹#›</a:t>
            </a:fld>
            <a:endParaRPr lang="en-US"/>
          </a:p>
        </p:txBody>
      </p:sp>
    </p:spTree>
    <p:extLst>
      <p:ext uri="{BB962C8B-B14F-4D97-AF65-F5344CB8AC3E}">
        <p14:creationId xmlns:p14="http://schemas.microsoft.com/office/powerpoint/2010/main" val="31198278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C78598B-7C61-4692-AE9C-9C6833FA052B}" type="slidenum">
              <a:rPr lang="en-US"/>
              <a:pPr>
                <a:defRPr/>
              </a:pPr>
              <a:t>‹#›</a:t>
            </a:fld>
            <a:endParaRPr lang="en-US"/>
          </a:p>
        </p:txBody>
      </p:sp>
    </p:spTree>
    <p:extLst>
      <p:ext uri="{BB962C8B-B14F-4D97-AF65-F5344CB8AC3E}">
        <p14:creationId xmlns:p14="http://schemas.microsoft.com/office/powerpoint/2010/main" val="404274785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5A09CB1-046A-4061-B28A-30125E0E9B27}" type="slidenum">
              <a:rPr lang="en-US"/>
              <a:pPr>
                <a:defRPr/>
              </a:pPr>
              <a:t>‹#›</a:t>
            </a:fld>
            <a:endParaRPr lang="en-US"/>
          </a:p>
        </p:txBody>
      </p:sp>
    </p:spTree>
    <p:extLst>
      <p:ext uri="{BB962C8B-B14F-4D97-AF65-F5344CB8AC3E}">
        <p14:creationId xmlns:p14="http://schemas.microsoft.com/office/powerpoint/2010/main" val="31690243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54EBE9F-597C-440C-BFDA-00537AB372A7}" type="slidenum">
              <a:rPr lang="en-US"/>
              <a:pPr>
                <a:defRPr/>
              </a:pPr>
              <a:t>‹#›</a:t>
            </a:fld>
            <a:endParaRPr lang="en-US"/>
          </a:p>
        </p:txBody>
      </p:sp>
    </p:spTree>
    <p:extLst>
      <p:ext uri="{BB962C8B-B14F-4D97-AF65-F5344CB8AC3E}">
        <p14:creationId xmlns:p14="http://schemas.microsoft.com/office/powerpoint/2010/main" val="346131213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A08237A-D7E4-4120-884D-14CD14F25565}" type="slidenum">
              <a:rPr lang="en-US"/>
              <a:pPr>
                <a:defRPr/>
              </a:pPr>
              <a:t>‹#›</a:t>
            </a:fld>
            <a:endParaRPr lang="en-US"/>
          </a:p>
        </p:txBody>
      </p:sp>
    </p:spTree>
    <p:extLst>
      <p:ext uri="{BB962C8B-B14F-4D97-AF65-F5344CB8AC3E}">
        <p14:creationId xmlns:p14="http://schemas.microsoft.com/office/powerpoint/2010/main" val="262093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5780611-3DFB-4FCF-8C08-2E6C23591A16}" type="slidenum">
              <a:rPr lang="en-US"/>
              <a:pPr>
                <a:defRPr/>
              </a:pPr>
              <a:t>‹#›</a:t>
            </a:fld>
            <a:endParaRPr lang="en-US"/>
          </a:p>
        </p:txBody>
      </p:sp>
    </p:spTree>
    <p:extLst>
      <p:ext uri="{BB962C8B-B14F-4D97-AF65-F5344CB8AC3E}">
        <p14:creationId xmlns:p14="http://schemas.microsoft.com/office/powerpoint/2010/main" val="190748855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B4ADF52-F3F5-4C13-9CA0-77E3BB71B445}" type="slidenum">
              <a:rPr lang="en-US"/>
              <a:pPr>
                <a:defRPr/>
              </a:pPr>
              <a:t>‹#›</a:t>
            </a:fld>
            <a:endParaRPr lang="en-US"/>
          </a:p>
        </p:txBody>
      </p:sp>
    </p:spTree>
    <p:extLst>
      <p:ext uri="{BB962C8B-B14F-4D97-AF65-F5344CB8AC3E}">
        <p14:creationId xmlns:p14="http://schemas.microsoft.com/office/powerpoint/2010/main" val="317728735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DEB3FD4-9D17-47EA-AC58-E482EF1BDF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98" r:id="rId1"/>
    <p:sldLayoutId id="2147484283" r:id="rId2"/>
    <p:sldLayoutId id="2147484299" r:id="rId3"/>
    <p:sldLayoutId id="2147484300" r:id="rId4"/>
    <p:sldLayoutId id="2147484301" r:id="rId5"/>
    <p:sldLayoutId id="2147484302" r:id="rId6"/>
    <p:sldLayoutId id="2147484284" r:id="rId7"/>
    <p:sldLayoutId id="2147484303" r:id="rId8"/>
    <p:sldLayoutId id="2147484304" r:id="rId9"/>
    <p:sldLayoutId id="2147484285" r:id="rId10"/>
    <p:sldLayoutId id="214748428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5A9F8F77-6A53-40A0-A84C-8533FE4E7E36}" type="datetime1">
              <a:rPr lang="en-US"/>
              <a:pPr>
                <a:defRPr/>
              </a:pPr>
              <a:t>10/6/2016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405C0BFF-D45E-4893-823E-485B5037B3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05" r:id="rId1"/>
    <p:sldLayoutId id="2147484306" r:id="rId2"/>
    <p:sldLayoutId id="2147484307" r:id="rId3"/>
    <p:sldLayoutId id="2147484308" r:id="rId4"/>
    <p:sldLayoutId id="2147484309" r:id="rId5"/>
    <p:sldLayoutId id="2147484310" r:id="rId6"/>
    <p:sldLayoutId id="2147484311" r:id="rId7"/>
    <p:sldLayoutId id="2147484312" r:id="rId8"/>
    <p:sldLayoutId id="2147484313" r:id="rId9"/>
    <p:sldLayoutId id="2147484314" r:id="rId10"/>
    <p:sldLayoutId id="2147484315" r:id="rId11"/>
    <p:sldLayoutId id="2147484316" r:id="rId12"/>
    <p:sldLayoutId id="2147484317"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6.docx"/><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bing.com/images/search?q=break+time+cartoons&amp;view=detailv2&amp;&amp;id=36112C687AC4D4C52F0212627BE7972610210C01&amp;selectedIndex=210&amp;ccid=PWVIkW2B&amp;simid=608040411058736104&amp;thid=OIP.M3d6548916d8120c8d29bc6e9837f4b4ao0"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service-mwua.iscs.com/" TargetMode="External"/><Relationship Id="rId2" Type="http://schemas.openxmlformats.org/officeDocument/2006/relationships/hyperlink" Target="https://mwua.iscs.com/innovation" TargetMode="External"/><Relationship Id="rId1" Type="http://schemas.openxmlformats.org/officeDocument/2006/relationships/slideLayout" Target="../slideLayouts/slideLayout2.xml"/><Relationship Id="rId6" Type="http://schemas.openxmlformats.org/officeDocument/2006/relationships/hyperlink" Target="mailto:msfaxfnol@boulderclaims.com" TargetMode="External"/><Relationship Id="rId5" Type="http://schemas.openxmlformats.org/officeDocument/2006/relationships/hyperlink" Target="mailto:claimsfax@boulderclaims.com" TargetMode="External"/><Relationship Id="rId4" Type="http://schemas.openxmlformats.org/officeDocument/2006/relationships/hyperlink" Target="http://www.boulderclaims.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04800"/>
            <a:ext cx="9144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p:cNvSpPr>
          <p:nvPr>
            <p:ph type="body" idx="4294967295"/>
          </p:nvPr>
        </p:nvSpPr>
        <p:spPr>
          <a:xfrm>
            <a:off x="457200" y="1219200"/>
            <a:ext cx="8229600" cy="4525963"/>
          </a:xfrm>
        </p:spPr>
        <p:txBody>
          <a:bodyPr/>
          <a:lstStyle/>
          <a:p>
            <a:pPr eaLnBrk="1" hangingPunct="1">
              <a:defRPr/>
            </a:pPr>
            <a:endParaRPr lang="en-US" altLang="en-US" dirty="0" smtClean="0"/>
          </a:p>
          <a:p>
            <a:pPr marL="109537" indent="0" algn="ctr" eaLnBrk="1" hangingPunct="1">
              <a:buFont typeface="Wingdings 3" pitchFamily="18" charset="2"/>
              <a:buNone/>
              <a:defRPr/>
            </a:pPr>
            <a:r>
              <a:rPr lang="en-US" sz="2800" dirty="0">
                <a:solidFill>
                  <a:schemeClr val="bg1">
                    <a:lumMod val="95000"/>
                    <a:lumOff val="5000"/>
                  </a:schemeClr>
                </a:solidFill>
                <a:latin typeface="Arial Black" pitchFamily="34" charset="0"/>
              </a:rPr>
              <a:t>Mississippi Windstorm Underwriting Association</a:t>
            </a:r>
            <a:endParaRPr lang="en-US" altLang="en-US" dirty="0" smtClean="0">
              <a:solidFill>
                <a:schemeClr val="bg1">
                  <a:lumMod val="95000"/>
                  <a:lumOff val="5000"/>
                </a:schemeClr>
              </a:solidFill>
            </a:endParaRPr>
          </a:p>
          <a:p>
            <a:pPr eaLnBrk="1" hangingPunct="1">
              <a:defRPr/>
            </a:pPr>
            <a:endParaRPr lang="en-US" altLang="en-US" dirty="0" smtClean="0"/>
          </a:p>
          <a:p>
            <a:pPr eaLnBrk="1" hangingPunct="1">
              <a:defRPr/>
            </a:pPr>
            <a:endParaRPr lang="en-US" altLang="en-US" dirty="0" smtClean="0"/>
          </a:p>
          <a:p>
            <a:pPr marL="109537" indent="0" algn="ctr" eaLnBrk="1" hangingPunct="1">
              <a:buFont typeface="Wingdings 3" pitchFamily="18" charset="2"/>
              <a:buNone/>
              <a:defRPr/>
            </a:pPr>
            <a:r>
              <a:rPr lang="en-US" altLang="en-US" sz="3200" dirty="0" smtClean="0">
                <a:solidFill>
                  <a:schemeClr val="bg1">
                    <a:lumMod val="95000"/>
                    <a:lumOff val="5000"/>
                  </a:schemeClr>
                </a:solidFill>
              </a:rPr>
              <a:t>Understanding the Rules and Processes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600200" y="1369695"/>
          <a:ext cx="5943600" cy="4118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980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600200" y="661670"/>
          <a:ext cx="5943600" cy="55346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4734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17146136"/>
              </p:ext>
            </p:extLst>
          </p:nvPr>
        </p:nvGraphicFramePr>
        <p:xfrm>
          <a:off x="1066800" y="381000"/>
          <a:ext cx="65532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7915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2"/>
          <p:cNvSpPr txBox="1">
            <a:spLocks noChangeArrowheads="1"/>
          </p:cNvSpPr>
          <p:nvPr/>
        </p:nvSpPr>
        <p:spPr bwMode="auto">
          <a:xfrm>
            <a:off x="228600" y="457200"/>
            <a:ext cx="86868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a:solidFill>
                  <a:srgbClr val="000000"/>
                </a:solidFill>
              </a:rPr>
              <a:t>HOW DO WE GET CARRIERS BACK IN THE </a:t>
            </a:r>
          </a:p>
          <a:p>
            <a:pPr algn="ctr" eaLnBrk="1" hangingPunct="1">
              <a:spcBef>
                <a:spcPct val="0"/>
              </a:spcBef>
              <a:buFontTx/>
              <a:buNone/>
            </a:pPr>
            <a:r>
              <a:rPr lang="en-US" altLang="en-US" b="1">
                <a:solidFill>
                  <a:srgbClr val="000000"/>
                </a:solidFill>
              </a:rPr>
              <a:t>COAST MARKET?</a:t>
            </a:r>
          </a:p>
          <a:p>
            <a:pPr algn="ctr" eaLnBrk="1" hangingPunct="1">
              <a:spcBef>
                <a:spcPct val="0"/>
              </a:spcBef>
              <a:buFontTx/>
              <a:buNone/>
            </a:pPr>
            <a:endParaRPr lang="en-US" altLang="en-US" sz="1800">
              <a:solidFill>
                <a:srgbClr val="000000"/>
              </a:solidFill>
            </a:endParaRPr>
          </a:p>
        </p:txBody>
      </p:sp>
      <p:sp>
        <p:nvSpPr>
          <p:cNvPr id="38915" name="TextBox 3"/>
          <p:cNvSpPr txBox="1">
            <a:spLocks noChangeArrowheads="1"/>
          </p:cNvSpPr>
          <p:nvPr/>
        </p:nvSpPr>
        <p:spPr bwMode="auto">
          <a:xfrm>
            <a:off x="304800" y="2286000"/>
            <a:ext cx="8229600"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200150" indent="-28575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a:solidFill>
                  <a:srgbClr val="000000"/>
                </a:solidFill>
              </a:rPr>
              <a:t>IMPROVE RISK AND REDUCE LOSSES</a:t>
            </a:r>
          </a:p>
          <a:p>
            <a:pPr lvl="1" eaLnBrk="1" hangingPunct="1">
              <a:spcBef>
                <a:spcPct val="0"/>
              </a:spcBef>
              <a:buFont typeface="Arial" charset="0"/>
              <a:buChar char="•"/>
            </a:pPr>
            <a:endParaRPr lang="en-US" altLang="en-US">
              <a:solidFill>
                <a:srgbClr val="000000"/>
              </a:solidFill>
            </a:endParaRPr>
          </a:p>
          <a:p>
            <a:pPr lvl="1" eaLnBrk="1" hangingPunct="1">
              <a:spcBef>
                <a:spcPct val="0"/>
              </a:spcBef>
              <a:buFont typeface="Arial" charset="0"/>
              <a:buChar char="•"/>
            </a:pPr>
            <a:r>
              <a:rPr lang="en-US" altLang="en-US" sz="2400">
                <a:solidFill>
                  <a:srgbClr val="000000"/>
                </a:solidFill>
              </a:rPr>
              <a:t>WHAT IS WIND MITIGATION ?</a:t>
            </a:r>
          </a:p>
          <a:p>
            <a:pPr lvl="1" eaLnBrk="1" hangingPunct="1">
              <a:spcBef>
                <a:spcPct val="0"/>
              </a:spcBef>
              <a:buFont typeface="Arial" charset="0"/>
              <a:buChar char="•"/>
            </a:pPr>
            <a:r>
              <a:rPr lang="en-US" altLang="en-US" sz="2400">
                <a:solidFill>
                  <a:srgbClr val="000000"/>
                </a:solidFill>
              </a:rPr>
              <a:t>HOW DOES MWUA PROMOTE WIND MITIGATION ?</a:t>
            </a:r>
          </a:p>
          <a:p>
            <a:pPr lvl="2" eaLnBrk="1" hangingPunct="1">
              <a:spcBef>
                <a:spcPct val="0"/>
              </a:spcBef>
            </a:pPr>
            <a:r>
              <a:rPr lang="en-US" altLang="en-US" sz="2800">
                <a:solidFill>
                  <a:srgbClr val="000000"/>
                </a:solidFill>
              </a:rPr>
              <a:t>BCEGS</a:t>
            </a:r>
          </a:p>
          <a:p>
            <a:pPr lvl="2" eaLnBrk="1" hangingPunct="1">
              <a:spcBef>
                <a:spcPct val="0"/>
              </a:spcBef>
            </a:pPr>
            <a:r>
              <a:rPr lang="en-US" altLang="en-US">
                <a:solidFill>
                  <a:srgbClr val="000000"/>
                </a:solidFill>
              </a:rPr>
              <a:t>RETROFIT</a:t>
            </a:r>
          </a:p>
          <a:p>
            <a:pPr lvl="2" eaLnBrk="1" hangingPunct="1">
              <a:spcBef>
                <a:spcPct val="0"/>
              </a:spcBef>
            </a:pPr>
            <a:r>
              <a:rPr lang="en-US" altLang="en-US">
                <a:solidFill>
                  <a:srgbClr val="000000"/>
                </a:solidFill>
              </a:rPr>
              <a:t>NEW CONSTRUCTION</a:t>
            </a:r>
          </a:p>
          <a:p>
            <a:pPr lvl="2" eaLnBrk="1" hangingPunct="1">
              <a:spcBef>
                <a:spcPct val="0"/>
              </a:spcBef>
            </a:pPr>
            <a:endParaRPr lang="en-US" altLang="en-US" sz="2800">
              <a:solidFill>
                <a:srgbClr val="000000"/>
              </a:solidFill>
            </a:endParaRPr>
          </a:p>
          <a:p>
            <a:pPr lvl="1" eaLnBrk="1" hangingPunct="1">
              <a:spcBef>
                <a:spcPct val="0"/>
              </a:spcBef>
              <a:buFont typeface="Arial" charset="0"/>
              <a:buChar char="•"/>
            </a:pPr>
            <a:r>
              <a:rPr lang="en-US" altLang="en-US">
                <a:solidFill>
                  <a:srgbClr val="000000"/>
                </a:solidFill>
              </a:rPr>
              <a:t>Fortification    -   Insurance Institute for Business 				and Home Safety (IBHS)</a:t>
            </a:r>
          </a:p>
          <a:p>
            <a:pPr lvl="1" eaLnBrk="1" hangingPunct="1">
              <a:spcBef>
                <a:spcPct val="0"/>
              </a:spcBef>
              <a:buFont typeface="Arial" charset="0"/>
              <a:buChar char="•"/>
            </a:pPr>
            <a:endParaRPr lang="en-US" altLang="en-US">
              <a:solidFill>
                <a:srgbClr val="000000"/>
              </a:solidFill>
            </a:endParaRPr>
          </a:p>
          <a:p>
            <a:pPr lvl="1" eaLnBrk="1" hangingPunct="1">
              <a:spcBef>
                <a:spcPct val="0"/>
              </a:spcBef>
              <a:buFont typeface="Arial" charset="0"/>
              <a:buChar char="•"/>
            </a:pPr>
            <a:endParaRPr lang="en-US" altLang="en-US" sz="1800">
              <a:solidFill>
                <a:srgbClr val="000000"/>
              </a:solidFill>
            </a:endParaRPr>
          </a:p>
        </p:txBody>
      </p:sp>
      <p:sp>
        <p:nvSpPr>
          <p:cNvPr id="389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A50C6004-3AC9-4787-A279-AD6DAB993B2E}" type="slidenum">
              <a:rPr lang="en-US" altLang="en-US" sz="1200" smtClean="0">
                <a:solidFill>
                  <a:srgbClr val="898989"/>
                </a:solidFill>
                <a:latin typeface="Arial" charset="0"/>
              </a:rPr>
              <a:pPr eaLnBrk="1" hangingPunct="1">
                <a:spcBef>
                  <a:spcPct val="0"/>
                </a:spcBef>
                <a:buFontTx/>
                <a:buNone/>
              </a:pPr>
              <a:t>13</a:t>
            </a:fld>
            <a:endParaRPr lang="en-US" altLang="en-US" sz="1200" smtClean="0">
              <a:solidFill>
                <a:srgbClr val="898989"/>
              </a:solidFill>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bwMode="auto">
          <a:xfrm>
            <a:off x="533400" y="381000"/>
            <a:ext cx="7481888" cy="838200"/>
          </a:xfrm>
        </p:spPr>
        <p:txBody>
          <a:bodyPr wrap="square" lIns="91440" tIns="45720" rIns="91440" bIns="45720" numCol="1" anchor="b" anchorCtr="0" compatLnSpc="1">
            <a:prstTxWarp prst="textNoShape">
              <a:avLst/>
            </a:prstTxWarp>
          </a:bodyPr>
          <a:lstStyle/>
          <a:p>
            <a:pPr eaLnBrk="1" hangingPunct="1">
              <a:defRPr/>
            </a:pPr>
            <a:r>
              <a:rPr lang="en-US" sz="3200" smtClean="0">
                <a:effectLst/>
                <a:latin typeface="Arial" charset="0"/>
              </a:rPr>
              <a:t>WHAT BCEGS DOES</a:t>
            </a:r>
            <a:r>
              <a:rPr lang="en-US" sz="2900" b="0" smtClean="0">
                <a:effectLst/>
              </a:rPr>
              <a:t> </a:t>
            </a:r>
          </a:p>
        </p:txBody>
      </p:sp>
      <p:sp>
        <p:nvSpPr>
          <p:cNvPr id="39939" name="Content Placeholder 3"/>
          <p:cNvSpPr>
            <a:spLocks noGrp="1"/>
          </p:cNvSpPr>
          <p:nvPr>
            <p:ph idx="4294967295"/>
          </p:nvPr>
        </p:nvSpPr>
        <p:spPr>
          <a:xfrm>
            <a:off x="304800" y="1600200"/>
            <a:ext cx="8394700" cy="4572000"/>
          </a:xfrm>
        </p:spPr>
        <p:txBody>
          <a:bodyPr/>
          <a:lstStyle/>
          <a:p>
            <a:pPr eaLnBrk="1" hangingPunct="1"/>
            <a:r>
              <a:rPr lang="en-US" altLang="en-US" dirty="0" smtClean="0"/>
              <a:t>BCEGS assigns each Jurisdiction a BCEGS grade ranging from 1 – 10</a:t>
            </a:r>
          </a:p>
          <a:p>
            <a:pPr eaLnBrk="1" hangingPunct="1"/>
            <a:endParaRPr lang="en-US" altLang="en-US" dirty="0"/>
          </a:p>
          <a:p>
            <a:pPr eaLnBrk="1" hangingPunct="1"/>
            <a:r>
              <a:rPr lang="en-US" altLang="en-US" dirty="0" smtClean="0"/>
              <a:t> This is a community building code enforcement rating not a specific dwelling wind mitigation rating.</a:t>
            </a:r>
          </a:p>
          <a:p>
            <a:pPr marL="109537" indent="0" eaLnBrk="1" hangingPunct="1">
              <a:buNone/>
            </a:pPr>
            <a:endParaRPr lang="en-US" altLang="en-US" dirty="0" smtClean="0"/>
          </a:p>
          <a:p>
            <a:pPr eaLnBrk="1" hangingPunct="1"/>
            <a:r>
              <a:rPr lang="en-US" altLang="en-US" dirty="0" smtClean="0"/>
              <a:t>The lower the number the better the enforcement</a:t>
            </a:r>
          </a:p>
          <a:p>
            <a:pPr eaLnBrk="1" hangingPunct="1"/>
            <a:endParaRPr lang="en-US" altLang="en-US" dirty="0" smtClean="0"/>
          </a:p>
        </p:txBody>
      </p:sp>
    </p:spTree>
  </p:cSld>
  <p:clrMapOvr>
    <a:masterClrMapping/>
  </p:clrMapOvr>
  <p:transition spd="med">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6"/>
          <p:cNvSpPr>
            <a:spLocks noGrp="1"/>
          </p:cNvSpPr>
          <p:nvPr>
            <p:ph type="title" idx="4294967295"/>
          </p:nvPr>
        </p:nvSpPr>
        <p:spPr bwMode="auto">
          <a:xfrm>
            <a:off x="533400" y="533400"/>
            <a:ext cx="8001000" cy="914400"/>
          </a:xfrm>
        </p:spPr>
        <p:txBody>
          <a:bodyPr wrap="square" lIns="91440" tIns="45720" rIns="91440" bIns="45720" numCol="1" anchor="b" anchorCtr="0" compatLnSpc="1">
            <a:prstTxWarp prst="textNoShape">
              <a:avLst/>
            </a:prstTxWarp>
          </a:bodyPr>
          <a:lstStyle/>
          <a:p>
            <a:pPr eaLnBrk="1" hangingPunct="1">
              <a:defRPr/>
            </a:pPr>
            <a:r>
              <a:rPr lang="en-US" sz="3200" smtClean="0">
                <a:effectLst/>
                <a:latin typeface="Arial" charset="0"/>
              </a:rPr>
              <a:t>WHO GRADES THESE COMMUNITIES?</a:t>
            </a:r>
          </a:p>
        </p:txBody>
      </p:sp>
      <p:sp>
        <p:nvSpPr>
          <p:cNvPr id="40963" name="Content Placeholder 7"/>
          <p:cNvSpPr>
            <a:spLocks noGrp="1"/>
          </p:cNvSpPr>
          <p:nvPr>
            <p:ph idx="4294967295"/>
          </p:nvPr>
        </p:nvSpPr>
        <p:spPr>
          <a:xfrm>
            <a:off x="609600" y="1828800"/>
            <a:ext cx="8013700" cy="4572000"/>
          </a:xfrm>
        </p:spPr>
        <p:txBody>
          <a:bodyPr/>
          <a:lstStyle/>
          <a:p>
            <a:pPr eaLnBrk="1" hangingPunct="1"/>
            <a:r>
              <a:rPr lang="en-US" altLang="en-US" smtClean="0"/>
              <a:t>The Mississippi State Rating Bureau administers both the BCEGS and the Public Fire Protection Classification Schedule</a:t>
            </a:r>
          </a:p>
          <a:p>
            <a:pPr eaLnBrk="1" hangingPunct="1"/>
            <a:endParaRPr lang="en-US" altLang="en-US" smtClean="0"/>
          </a:p>
          <a:p>
            <a:pPr eaLnBrk="1" hangingPunct="1"/>
            <a:r>
              <a:rPr lang="en-US" altLang="en-US" smtClean="0"/>
              <a:t>These classifications are published and available to all companies and agents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bwMode="auto">
          <a:xfrm>
            <a:off x="304800" y="304800"/>
            <a:ext cx="6858000" cy="1066800"/>
          </a:xfrm>
        </p:spPr>
        <p:txBody>
          <a:bodyPr wrap="square" lIns="91440" tIns="45720" rIns="91440" bIns="45720" numCol="1" anchor="b" anchorCtr="0" compatLnSpc="1">
            <a:prstTxWarp prst="textNoShape">
              <a:avLst/>
            </a:prstTxWarp>
          </a:bodyPr>
          <a:lstStyle/>
          <a:p>
            <a:pPr eaLnBrk="1" hangingPunct="1">
              <a:defRPr/>
            </a:pPr>
            <a:r>
              <a:rPr lang="en-US" sz="3200" smtClean="0">
                <a:effectLst/>
                <a:latin typeface="Arial" charset="0"/>
              </a:rPr>
              <a:t>WHAT IS A COMMUNITY’S GRADE BASED ON? </a:t>
            </a:r>
          </a:p>
        </p:txBody>
      </p:sp>
      <p:sp>
        <p:nvSpPr>
          <p:cNvPr id="41987" name="Content Placeholder 3"/>
          <p:cNvSpPr>
            <a:spLocks noGrp="1"/>
          </p:cNvSpPr>
          <p:nvPr>
            <p:ph idx="4294967295"/>
          </p:nvPr>
        </p:nvSpPr>
        <p:spPr>
          <a:xfrm>
            <a:off x="914400" y="2133600"/>
            <a:ext cx="8153400" cy="4267200"/>
          </a:xfrm>
        </p:spPr>
        <p:txBody>
          <a:bodyPr/>
          <a:lstStyle/>
          <a:p>
            <a:pPr eaLnBrk="1" hangingPunct="1">
              <a:lnSpc>
                <a:spcPct val="80000"/>
              </a:lnSpc>
            </a:pPr>
            <a:r>
              <a:rPr lang="en-US" altLang="en-US" sz="2800" dirty="0" smtClean="0">
                <a:latin typeface="Arial" charset="0"/>
              </a:rPr>
              <a:t>International Residential Building Code version</a:t>
            </a:r>
          </a:p>
          <a:p>
            <a:pPr eaLnBrk="1" hangingPunct="1">
              <a:lnSpc>
                <a:spcPct val="80000"/>
              </a:lnSpc>
            </a:pPr>
            <a:r>
              <a:rPr lang="en-US" altLang="en-US" sz="2800" dirty="0" smtClean="0">
                <a:latin typeface="Arial" charset="0"/>
              </a:rPr>
              <a:t>Modification of the codes</a:t>
            </a:r>
          </a:p>
          <a:p>
            <a:pPr eaLnBrk="1" hangingPunct="1">
              <a:lnSpc>
                <a:spcPct val="80000"/>
              </a:lnSpc>
            </a:pPr>
            <a:r>
              <a:rPr lang="en-US" altLang="en-US" sz="2800" dirty="0" smtClean="0">
                <a:latin typeface="Arial" charset="0"/>
              </a:rPr>
              <a:t>Zoning provisions to mitigate hazards</a:t>
            </a:r>
          </a:p>
          <a:p>
            <a:pPr eaLnBrk="1" hangingPunct="1">
              <a:lnSpc>
                <a:spcPct val="80000"/>
              </a:lnSpc>
            </a:pPr>
            <a:r>
              <a:rPr lang="en-US" altLang="en-US" sz="2800" dirty="0" smtClean="0">
                <a:latin typeface="Arial" charset="0"/>
              </a:rPr>
              <a:t>Training of code enforcers (Inspectors)</a:t>
            </a:r>
          </a:p>
          <a:p>
            <a:pPr eaLnBrk="1" hangingPunct="1">
              <a:lnSpc>
                <a:spcPct val="80000"/>
              </a:lnSpc>
            </a:pPr>
            <a:r>
              <a:rPr lang="en-US" altLang="en-US" sz="2800" dirty="0" smtClean="0">
                <a:latin typeface="Arial" charset="0"/>
              </a:rPr>
              <a:t>Incentive for outside training / certification</a:t>
            </a:r>
          </a:p>
          <a:p>
            <a:pPr eaLnBrk="1" hangingPunct="1">
              <a:lnSpc>
                <a:spcPct val="80000"/>
              </a:lnSpc>
            </a:pPr>
            <a:r>
              <a:rPr lang="en-US" altLang="en-US" sz="2800" dirty="0" smtClean="0">
                <a:latin typeface="Arial" charset="0"/>
              </a:rPr>
              <a:t>Building official’s qualifications</a:t>
            </a:r>
          </a:p>
          <a:p>
            <a:pPr eaLnBrk="1" hangingPunct="1">
              <a:lnSpc>
                <a:spcPct val="80000"/>
              </a:lnSpc>
            </a:pPr>
            <a:r>
              <a:rPr lang="en-US" altLang="en-US" sz="2800" dirty="0" smtClean="0">
                <a:latin typeface="Arial" charset="0"/>
              </a:rPr>
              <a:t>Contractor/Builder licensing &amp; bonding</a:t>
            </a:r>
          </a:p>
          <a:p>
            <a:pPr eaLnBrk="1" hangingPunct="1">
              <a:lnSpc>
                <a:spcPct val="80000"/>
              </a:lnSpc>
            </a:pPr>
            <a:r>
              <a:rPr lang="en-US" altLang="en-US" sz="2800" dirty="0" smtClean="0">
                <a:latin typeface="Arial" charset="0"/>
              </a:rPr>
              <a:t>Public awareness programs</a:t>
            </a:r>
          </a:p>
          <a:p>
            <a:pPr eaLnBrk="1" hangingPunct="1">
              <a:lnSpc>
                <a:spcPct val="80000"/>
              </a:lnSpc>
            </a:pPr>
            <a:r>
              <a:rPr lang="en-US" altLang="en-US" sz="2800" dirty="0" smtClean="0">
                <a:latin typeface="Arial" charset="0"/>
              </a:rPr>
              <a:t>Participation in code development &amp; appeal process</a:t>
            </a:r>
          </a:p>
          <a:p>
            <a:pPr eaLnBrk="1" hangingPunct="1">
              <a:lnSpc>
                <a:spcPct val="80000"/>
              </a:lnSpc>
            </a:pPr>
            <a:endParaRPr lang="en-US" altLang="en-US" sz="2800" dirty="0" smtClean="0">
              <a:latin typeface="Arial" charset="0"/>
            </a:endParaRPr>
          </a:p>
          <a:p>
            <a:pPr eaLnBrk="1" hangingPunct="1">
              <a:lnSpc>
                <a:spcPct val="80000"/>
              </a:lnSpc>
            </a:pPr>
            <a:endParaRPr lang="en-US" altLang="en-US" sz="2800" dirty="0" smtClean="0">
              <a:latin typeface="Arial" charset="0"/>
            </a:endParaRPr>
          </a:p>
        </p:txBody>
      </p:sp>
      <p:sp>
        <p:nvSpPr>
          <p:cNvPr id="41988" name="Text Placeholder 2"/>
          <p:cNvSpPr>
            <a:spLocks noGrp="1"/>
          </p:cNvSpPr>
          <p:nvPr>
            <p:ph type="body" sz="half" idx="4294967295"/>
          </p:nvPr>
        </p:nvSpPr>
        <p:spPr>
          <a:xfrm>
            <a:off x="152400" y="1447800"/>
            <a:ext cx="8153400" cy="762000"/>
          </a:xfrm>
        </p:spPr>
        <p:txBody>
          <a:bodyPr/>
          <a:lstStyle/>
          <a:p>
            <a:pPr marL="0" indent="109538" eaLnBrk="1" hangingPunct="1">
              <a:buFont typeface="Wingdings 3" pitchFamily="18" charset="2"/>
              <a:buNone/>
            </a:pPr>
            <a:r>
              <a:rPr lang="en-US" altLang="en-US" sz="3600" smtClean="0">
                <a:latin typeface="Arial" charset="0"/>
              </a:rPr>
              <a:t>1. Administration of codes, including </a:t>
            </a:r>
          </a:p>
        </p:txBody>
      </p:sp>
    </p:spTree>
  </p:cSld>
  <p:clrMapOvr>
    <a:masterClrMapping/>
  </p:clrMapOvr>
  <p:transition spd="med">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3"/>
          <p:cNvSpPr>
            <a:spLocks noGrp="1"/>
          </p:cNvSpPr>
          <p:nvPr>
            <p:ph idx="4294967295"/>
          </p:nvPr>
        </p:nvSpPr>
        <p:spPr>
          <a:xfrm>
            <a:off x="762000" y="1676400"/>
            <a:ext cx="7480300" cy="4572000"/>
          </a:xfrm>
        </p:spPr>
        <p:txBody>
          <a:bodyPr/>
          <a:lstStyle/>
          <a:p>
            <a:pPr eaLnBrk="1" hangingPunct="1"/>
            <a:r>
              <a:rPr lang="en-US" altLang="en-US" sz="2800" dirty="0" smtClean="0">
                <a:latin typeface="Arial" charset="0"/>
              </a:rPr>
              <a:t>Staffing levels</a:t>
            </a:r>
          </a:p>
          <a:p>
            <a:pPr eaLnBrk="1" hangingPunct="1"/>
            <a:r>
              <a:rPr lang="en-US" altLang="en-US" sz="2800" dirty="0" smtClean="0">
                <a:latin typeface="Arial" charset="0"/>
              </a:rPr>
              <a:t>Qualifications</a:t>
            </a:r>
          </a:p>
          <a:p>
            <a:pPr eaLnBrk="1" hangingPunct="1"/>
            <a:r>
              <a:rPr lang="en-US" altLang="en-US" sz="2800" dirty="0" smtClean="0">
                <a:latin typeface="Arial" charset="0"/>
              </a:rPr>
              <a:t>Level of detail of plan review</a:t>
            </a:r>
          </a:p>
          <a:p>
            <a:pPr eaLnBrk="1" hangingPunct="1"/>
            <a:r>
              <a:rPr lang="en-US" altLang="en-US" sz="2800" dirty="0" smtClean="0">
                <a:latin typeface="Arial" charset="0"/>
              </a:rPr>
              <a:t>Performance evaluations</a:t>
            </a:r>
          </a:p>
          <a:p>
            <a:pPr eaLnBrk="1" hangingPunct="1"/>
            <a:r>
              <a:rPr lang="en-US" altLang="en-US" sz="2800" dirty="0" smtClean="0">
                <a:latin typeface="Arial" charset="0"/>
              </a:rPr>
              <a:t>Review of plans for single family, multi-family and commercial buildings</a:t>
            </a:r>
          </a:p>
        </p:txBody>
      </p:sp>
      <p:sp>
        <p:nvSpPr>
          <p:cNvPr id="43011" name="Text Placeholder 2"/>
          <p:cNvSpPr txBox="1">
            <a:spLocks/>
          </p:cNvSpPr>
          <p:nvPr/>
        </p:nvSpPr>
        <p:spPr bwMode="auto">
          <a:xfrm>
            <a:off x="381000" y="685800"/>
            <a:ext cx="815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eaLnBrk="1" hangingPunct="1">
              <a:buFont typeface="Wingdings 3" pitchFamily="18" charset="2"/>
              <a:buNone/>
            </a:pPr>
            <a:r>
              <a:rPr lang="en-US" altLang="en-US" sz="3600" dirty="0">
                <a:latin typeface="Arial" charset="0"/>
              </a:rPr>
              <a:t>2. </a:t>
            </a:r>
            <a:r>
              <a:rPr lang="en-US" altLang="en-US" sz="3600" dirty="0" smtClean="0">
                <a:latin typeface="Arial" charset="0"/>
              </a:rPr>
              <a:t>Review of Building Plans by Officials </a:t>
            </a:r>
            <a:endParaRPr lang="en-US" altLang="en-US" sz="3600" dirty="0">
              <a:latin typeface="Arial" charset="0"/>
            </a:endParaRPr>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3"/>
          <p:cNvSpPr>
            <a:spLocks noGrp="1"/>
          </p:cNvSpPr>
          <p:nvPr>
            <p:ph idx="4294967295"/>
          </p:nvPr>
        </p:nvSpPr>
        <p:spPr>
          <a:xfrm>
            <a:off x="762000" y="1295400"/>
            <a:ext cx="7480300" cy="4572000"/>
          </a:xfrm>
        </p:spPr>
        <p:txBody>
          <a:bodyPr/>
          <a:lstStyle/>
          <a:p>
            <a:pPr eaLnBrk="1" hangingPunct="1"/>
            <a:r>
              <a:rPr lang="en-US" altLang="en-US" sz="2800" smtClean="0">
                <a:latin typeface="Arial" charset="0"/>
              </a:rPr>
              <a:t>Staffing Levels</a:t>
            </a:r>
          </a:p>
          <a:p>
            <a:pPr eaLnBrk="1" hangingPunct="1"/>
            <a:r>
              <a:rPr lang="en-US" altLang="en-US" sz="2800" smtClean="0">
                <a:latin typeface="Arial" charset="0"/>
              </a:rPr>
              <a:t>Qualifications</a:t>
            </a:r>
          </a:p>
          <a:p>
            <a:pPr eaLnBrk="1" hangingPunct="1"/>
            <a:r>
              <a:rPr lang="en-US" altLang="en-US" sz="2800" smtClean="0">
                <a:latin typeface="Arial" charset="0"/>
              </a:rPr>
              <a:t>Level of detail inspections</a:t>
            </a:r>
          </a:p>
          <a:p>
            <a:pPr eaLnBrk="1" hangingPunct="1"/>
            <a:r>
              <a:rPr lang="en-US" altLang="en-US" sz="2800" smtClean="0">
                <a:latin typeface="Arial" charset="0"/>
              </a:rPr>
              <a:t>Performance evaluations</a:t>
            </a:r>
          </a:p>
          <a:p>
            <a:pPr eaLnBrk="1" hangingPunct="1"/>
            <a:r>
              <a:rPr lang="en-US" altLang="en-US" sz="2800" smtClean="0">
                <a:latin typeface="Arial" charset="0"/>
              </a:rPr>
              <a:t>Final inspections</a:t>
            </a:r>
          </a:p>
          <a:p>
            <a:pPr eaLnBrk="1" hangingPunct="1"/>
            <a:r>
              <a:rPr lang="en-US" altLang="en-US" sz="2800" smtClean="0">
                <a:latin typeface="Arial" charset="0"/>
              </a:rPr>
              <a:t>Issuance of certificates of occupancy</a:t>
            </a:r>
          </a:p>
        </p:txBody>
      </p:sp>
      <p:sp>
        <p:nvSpPr>
          <p:cNvPr id="44035" name="Text Placeholder 2"/>
          <p:cNvSpPr txBox="1">
            <a:spLocks/>
          </p:cNvSpPr>
          <p:nvPr/>
        </p:nvSpPr>
        <p:spPr bwMode="auto">
          <a:xfrm>
            <a:off x="304800" y="533400"/>
            <a:ext cx="815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eaLnBrk="1" hangingPunct="1">
              <a:buFont typeface="Wingdings 3" pitchFamily="18" charset="2"/>
              <a:buNone/>
            </a:pPr>
            <a:r>
              <a:rPr lang="en-US" altLang="en-US" sz="3600">
                <a:latin typeface="Arial" charset="0"/>
              </a:rPr>
              <a:t>3. Field inspections, including</a:t>
            </a:r>
          </a:p>
        </p:txBody>
      </p:sp>
    </p:spTree>
  </p:cSld>
  <p:clrMapOvr>
    <a:masterClrMapping/>
  </p:clrMapOvr>
  <p:transition spd="med">
    <p:cover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066800"/>
            <a:ext cx="7239000" cy="369332"/>
          </a:xfrm>
          <a:prstGeom prst="rect">
            <a:avLst/>
          </a:prstGeom>
          <a:noFill/>
        </p:spPr>
        <p:txBody>
          <a:bodyPr wrap="square" rtlCol="0">
            <a:spAutoFit/>
          </a:bodyPr>
          <a:lstStyle/>
          <a:p>
            <a:r>
              <a:rPr lang="en-US" dirty="0" smtClean="0"/>
              <a:t>Requirement for a Valid Certificate of Occupancy for BCEGS Credit</a:t>
            </a:r>
            <a:endParaRPr lang="en-US" dirty="0"/>
          </a:p>
        </p:txBody>
      </p:sp>
      <p:sp>
        <p:nvSpPr>
          <p:cNvPr id="6" name="TextBox 5"/>
          <p:cNvSpPr txBox="1"/>
          <p:nvPr/>
        </p:nvSpPr>
        <p:spPr>
          <a:xfrm>
            <a:off x="685800" y="1828800"/>
            <a:ext cx="7772400" cy="4801314"/>
          </a:xfrm>
          <a:prstGeom prst="rect">
            <a:avLst/>
          </a:prstGeom>
          <a:noFill/>
        </p:spPr>
        <p:txBody>
          <a:bodyPr wrap="square" rtlCol="0">
            <a:spAutoFit/>
          </a:bodyPr>
          <a:lstStyle/>
          <a:p>
            <a:r>
              <a:rPr lang="en-US" dirty="0" smtClean="0"/>
              <a:t>* Need a copy of the original C/O issued for the dwelling when built new.</a:t>
            </a:r>
          </a:p>
          <a:p>
            <a:endParaRPr lang="en-US" dirty="0" smtClean="0"/>
          </a:p>
          <a:p>
            <a:pPr marL="285750" indent="-285750">
              <a:buFont typeface="Arial" charset="0"/>
              <a:buChar char="•"/>
            </a:pPr>
            <a:r>
              <a:rPr lang="en-US" dirty="0" smtClean="0"/>
              <a:t>C/O should contain Building Permit Number and Address of Dwelling</a:t>
            </a:r>
          </a:p>
          <a:p>
            <a:pPr marL="285750" indent="-285750">
              <a:buFont typeface="Arial" charset="0"/>
              <a:buChar char="•"/>
            </a:pPr>
            <a:endParaRPr lang="en-US" dirty="0"/>
          </a:p>
          <a:p>
            <a:pPr marL="285750" indent="-285750">
              <a:buFont typeface="Arial" charset="0"/>
              <a:buChar char="•"/>
            </a:pPr>
            <a:r>
              <a:rPr lang="en-US" dirty="0" smtClean="0"/>
              <a:t>Name and Address of the Owner at time of inspection.</a:t>
            </a:r>
          </a:p>
          <a:p>
            <a:pPr marL="285750" indent="-285750">
              <a:buFont typeface="Arial" charset="0"/>
              <a:buChar char="•"/>
            </a:pPr>
            <a:endParaRPr lang="en-US" dirty="0"/>
          </a:p>
          <a:p>
            <a:pPr marL="285750" indent="-285750">
              <a:buFont typeface="Arial" charset="0"/>
              <a:buChar char="•"/>
            </a:pPr>
            <a:r>
              <a:rPr lang="en-US" dirty="0" smtClean="0"/>
              <a:t>Describe what type of work – new, addition, renovation, use, etc.</a:t>
            </a:r>
          </a:p>
          <a:p>
            <a:pPr marL="285750" indent="-285750">
              <a:buFont typeface="Arial" charset="0"/>
              <a:buChar char="•"/>
            </a:pPr>
            <a:endParaRPr lang="en-US" dirty="0"/>
          </a:p>
          <a:p>
            <a:pPr marL="285750" indent="-285750">
              <a:buFont typeface="Arial" charset="0"/>
              <a:buChar char="•"/>
            </a:pPr>
            <a:r>
              <a:rPr lang="en-US" dirty="0" smtClean="0"/>
              <a:t>The name of the inspector, and the building official issuing</a:t>
            </a:r>
          </a:p>
          <a:p>
            <a:pPr marL="285750" indent="-285750">
              <a:buFont typeface="Arial" charset="0"/>
              <a:buChar char="•"/>
            </a:pPr>
            <a:endParaRPr lang="en-US" dirty="0"/>
          </a:p>
          <a:p>
            <a:pPr marL="285750" indent="-285750">
              <a:buFont typeface="Arial" charset="0"/>
              <a:buChar char="•"/>
            </a:pPr>
            <a:r>
              <a:rPr lang="en-US" dirty="0" smtClean="0"/>
              <a:t>The International Residential Building Code version required for permit</a:t>
            </a:r>
          </a:p>
          <a:p>
            <a:pPr marL="285750" indent="-285750">
              <a:buFont typeface="Arial" charset="0"/>
              <a:buChar char="•"/>
            </a:pPr>
            <a:endParaRPr lang="en-US" dirty="0"/>
          </a:p>
          <a:p>
            <a:pPr marL="285750" indent="-285750">
              <a:buFont typeface="Arial" charset="0"/>
              <a:buChar char="•"/>
            </a:pPr>
            <a:r>
              <a:rPr lang="en-US" dirty="0" smtClean="0"/>
              <a:t>The date inspected/approved and any special stipulations/conditions.</a:t>
            </a:r>
          </a:p>
          <a:p>
            <a:pPr marL="285750" indent="-285750">
              <a:buFont typeface="Arial" charset="0"/>
              <a:buChar char="•"/>
            </a:pPr>
            <a:endParaRPr lang="en-US" dirty="0"/>
          </a:p>
          <a:p>
            <a:pPr marL="285750" indent="-285750">
              <a:buFont typeface="Arial" charset="0"/>
              <a:buChar char="•"/>
            </a:pPr>
            <a:r>
              <a:rPr lang="en-US" dirty="0" smtClean="0"/>
              <a:t>Note  -  Building Officials should retain C/</a:t>
            </a:r>
            <a:r>
              <a:rPr lang="en-US" dirty="0" err="1" smtClean="0"/>
              <a:t>Os</a:t>
            </a:r>
            <a:r>
              <a:rPr lang="en-US" dirty="0" smtClean="0"/>
              <a:t> when issued indefinitely</a:t>
            </a:r>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4231703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BOARD OF DIRECTORS</a:t>
            </a:r>
          </a:p>
        </p:txBody>
      </p:sp>
      <p:sp>
        <p:nvSpPr>
          <p:cNvPr id="25603" name="Rectangle 3"/>
          <p:cNvSpPr>
            <a:spLocks noGrp="1"/>
          </p:cNvSpPr>
          <p:nvPr>
            <p:ph type="body" idx="1"/>
          </p:nvPr>
        </p:nvSpPr>
        <p:spPr/>
        <p:txBody>
          <a:bodyPr/>
          <a:lstStyle/>
          <a:p>
            <a:pPr eaLnBrk="1" hangingPunct="1"/>
            <a:r>
              <a:rPr lang="en-US" altLang="en-US" smtClean="0"/>
              <a:t>3 agents with at least 10 years experience</a:t>
            </a:r>
          </a:p>
          <a:p>
            <a:pPr lvl="1" eaLnBrk="1" hangingPunct="1"/>
            <a:r>
              <a:rPr lang="en-US" altLang="en-US" smtClean="0"/>
              <a:t>2 must be residents of the Coast</a:t>
            </a:r>
          </a:p>
          <a:p>
            <a:pPr lvl="1" eaLnBrk="1" hangingPunct="1"/>
            <a:r>
              <a:rPr lang="en-US" altLang="en-US" smtClean="0"/>
              <a:t>1 must not be a resident of the Coast</a:t>
            </a:r>
          </a:p>
          <a:p>
            <a:pPr eaLnBrk="1" hangingPunct="1"/>
            <a:r>
              <a:rPr lang="en-US" altLang="en-US" smtClean="0"/>
              <a:t>5 assessable insurers</a:t>
            </a:r>
          </a:p>
          <a:p>
            <a:pPr lvl="1" eaLnBrk="1" hangingPunct="1"/>
            <a:r>
              <a:rPr lang="en-US" altLang="en-US" smtClean="0"/>
              <a:t>Insurers that are authorized to write and engaged in writing property insurance within Mississippi on a direct basis.</a:t>
            </a:r>
          </a:p>
          <a:p>
            <a:pPr eaLnBrk="1" hangingPunct="1"/>
            <a:r>
              <a:rPr lang="en-US" altLang="en-US" smtClean="0"/>
              <a:t>2 Coast business leaders</a:t>
            </a:r>
          </a:p>
          <a:p>
            <a:pPr eaLnBrk="1" hangingPunct="1"/>
            <a:r>
              <a:rPr lang="en-US" altLang="en-US" u="sng" smtClean="0"/>
              <a:t>The State Treasurer</a:t>
            </a:r>
          </a:p>
          <a:p>
            <a:pPr eaLnBrk="1" hangingPunct="1"/>
            <a:r>
              <a:rPr lang="en-US" altLang="en-US" b="1" smtClean="0"/>
              <a:t>11 Board Members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Object 2"/>
          <p:cNvGraphicFramePr>
            <a:graphicFrameLocks noChangeAspect="1"/>
          </p:cNvGraphicFramePr>
          <p:nvPr/>
        </p:nvGraphicFramePr>
        <p:xfrm>
          <a:off x="381000" y="2057400"/>
          <a:ext cx="8393113" cy="5334000"/>
        </p:xfrm>
        <a:graphic>
          <a:graphicData uri="http://schemas.openxmlformats.org/presentationml/2006/ole">
            <mc:AlternateContent xmlns:mc="http://schemas.openxmlformats.org/markup-compatibility/2006">
              <mc:Choice xmlns:v="urn:schemas-microsoft-com:vml" Requires="v">
                <p:oleObj spid="_x0000_s45100" name="Document" r:id="rId5" imgW="8626152" imgH="5382866" progId="Word.Document.12">
                  <p:embed/>
                </p:oleObj>
              </mc:Choice>
              <mc:Fallback>
                <p:oleObj name="Document" r:id="rId5" imgW="8626152" imgH="5382866" progId="Word.Document.12">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057400"/>
                        <a:ext cx="8393113" cy="533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59" name="TextBox 2"/>
          <p:cNvSpPr txBox="1">
            <a:spLocks noChangeArrowheads="1"/>
          </p:cNvSpPr>
          <p:nvPr/>
        </p:nvSpPr>
        <p:spPr bwMode="auto">
          <a:xfrm>
            <a:off x="838200" y="914400"/>
            <a:ext cx="708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algn="ctr" eaLnBrk="1" hangingPunct="1">
              <a:spcBef>
                <a:spcPct val="0"/>
              </a:spcBef>
              <a:buClrTx/>
              <a:buSzTx/>
              <a:buFontTx/>
              <a:buNone/>
            </a:pPr>
            <a:r>
              <a:rPr lang="en-US" altLang="en-US" sz="3600">
                <a:solidFill>
                  <a:schemeClr val="tx2"/>
                </a:solidFill>
                <a:latin typeface="Arial" charset="0"/>
              </a:rPr>
              <a:t>DWELLING BCEGS CREDITS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latin typeface="Arial" charset="0"/>
              </a:rPr>
              <a:t>BCEGS EXAMPLE</a:t>
            </a:r>
          </a:p>
        </p:txBody>
      </p:sp>
      <p:sp>
        <p:nvSpPr>
          <p:cNvPr id="46083" name="Rectangle 3"/>
          <p:cNvSpPr>
            <a:spLocks noGrp="1" noChangeArrowheads="1"/>
          </p:cNvSpPr>
          <p:nvPr>
            <p:ph idx="4294967295"/>
          </p:nvPr>
        </p:nvSpPr>
        <p:spPr>
          <a:xfrm>
            <a:off x="609600" y="1981200"/>
            <a:ext cx="8001000" cy="4267200"/>
          </a:xfrm>
        </p:spPr>
        <p:txBody>
          <a:bodyPr/>
          <a:lstStyle/>
          <a:p>
            <a:pPr eaLnBrk="1" hangingPunct="1"/>
            <a:r>
              <a:rPr lang="en-US" altLang="en-US" sz="3200" smtClean="0">
                <a:latin typeface="Arial" charset="0"/>
              </a:rPr>
              <a:t>A house in Biloxi</a:t>
            </a:r>
          </a:p>
          <a:p>
            <a:pPr eaLnBrk="1" hangingPunct="1"/>
            <a:r>
              <a:rPr lang="en-US" altLang="en-US" sz="3200" smtClean="0">
                <a:latin typeface="Arial" charset="0"/>
              </a:rPr>
              <a:t>Built after 2000</a:t>
            </a:r>
          </a:p>
          <a:p>
            <a:pPr eaLnBrk="1" hangingPunct="1"/>
            <a:r>
              <a:rPr lang="en-US" altLang="en-US" sz="3200" smtClean="0">
                <a:latin typeface="Arial" charset="0"/>
              </a:rPr>
              <a:t>BCEGS score = 4</a:t>
            </a:r>
          </a:p>
          <a:p>
            <a:pPr eaLnBrk="1" hangingPunct="1"/>
            <a:r>
              <a:rPr lang="en-US" altLang="en-US" sz="3200" smtClean="0">
                <a:latin typeface="Arial" charset="0"/>
              </a:rPr>
              <a:t>Score of 4 in Harrison = 17% credit</a:t>
            </a:r>
          </a:p>
          <a:p>
            <a:pPr eaLnBrk="1" hangingPunct="1"/>
            <a:r>
              <a:rPr lang="en-US" altLang="en-US" sz="3200" smtClean="0">
                <a:latin typeface="Arial" charset="0"/>
              </a:rPr>
              <a:t>Rate reduced by 17%</a:t>
            </a:r>
          </a:p>
          <a:p>
            <a:pPr eaLnBrk="1" hangingPunct="1"/>
            <a:r>
              <a:rPr lang="en-US" altLang="en-US" sz="3200" smtClean="0">
                <a:latin typeface="Arial" charset="0"/>
              </a:rPr>
              <a:t>Multiply base rate by .83 before applying other factors.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p:txBody>
          <a:bodyPr>
            <a:normAutofit fontScale="90000"/>
          </a:bodyPr>
          <a:lstStyle/>
          <a:p>
            <a:r>
              <a:rPr lang="en-US" sz="4000" smtClean="0"/>
              <a:t>WHAT IS NEEDED TO RECEIVE CREDIT?</a:t>
            </a:r>
          </a:p>
        </p:txBody>
      </p:sp>
      <p:sp>
        <p:nvSpPr>
          <p:cNvPr id="90115" name="Rectangle 3"/>
          <p:cNvSpPr>
            <a:spLocks noGrp="1"/>
          </p:cNvSpPr>
          <p:nvPr>
            <p:ph type="body" idx="1"/>
          </p:nvPr>
        </p:nvSpPr>
        <p:spPr/>
        <p:txBody>
          <a:bodyPr/>
          <a:lstStyle/>
          <a:p>
            <a:pPr>
              <a:lnSpc>
                <a:spcPct val="90000"/>
              </a:lnSpc>
            </a:pPr>
            <a:r>
              <a:rPr lang="en-US" sz="2800" dirty="0" smtClean="0"/>
              <a:t>A valid Certificate of Occupancy (CO) from the Building Code Jurisdiction related to the covered location address at the original time of construction.</a:t>
            </a:r>
          </a:p>
          <a:p>
            <a:pPr>
              <a:lnSpc>
                <a:spcPct val="90000"/>
              </a:lnSpc>
            </a:pPr>
            <a:r>
              <a:rPr lang="en-US" sz="2800" dirty="0" smtClean="0"/>
              <a:t>The entire home must be constructed to the code enforced the date the CO is issued</a:t>
            </a:r>
          </a:p>
          <a:p>
            <a:pPr>
              <a:lnSpc>
                <a:spcPct val="90000"/>
              </a:lnSpc>
            </a:pPr>
            <a:endParaRPr lang="en-US" sz="2800" b="1" dirty="0" smtClean="0"/>
          </a:p>
          <a:p>
            <a:pPr>
              <a:lnSpc>
                <a:spcPct val="90000"/>
              </a:lnSpc>
            </a:pPr>
            <a:r>
              <a:rPr lang="en-US" sz="2800" b="1" dirty="0" smtClean="0"/>
              <a:t>Certificate of Completions will not qualify, a C/O for repairs, remodeling,  renovation, or an addition will not qualify for BCEGS Credit</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304800" y="1610886"/>
            <a:ext cx="8610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000">
                <a:solidFill>
                  <a:schemeClr val="tx1"/>
                </a:solidFill>
                <a:latin typeface="Lucida Sans Unicode" pitchFamily="34" charset="0"/>
              </a:defRPr>
            </a:lvl9pPr>
          </a:lstStyle>
          <a:p>
            <a:pPr eaLnBrk="1" hangingPunct="1">
              <a:spcBef>
                <a:spcPct val="0"/>
              </a:spcBef>
              <a:buClrTx/>
              <a:buSzTx/>
              <a:buFontTx/>
              <a:buNone/>
            </a:pPr>
            <a:r>
              <a:rPr lang="en-US" altLang="en-US" sz="2000" dirty="0" smtClean="0">
                <a:latin typeface="Arial" charset="0"/>
                <a:ea typeface="Times New Roman" pitchFamily="18" charset="0"/>
                <a:cs typeface="Tahoma" pitchFamily="34" charset="0"/>
              </a:rPr>
              <a:t>Retrofit Wind Mitigation Credits are available – Expired MWUA program and IBHS current day program.  Note if a grandfathered MWUA certified location leaves the plan and comes back later, it will need to be certified by IBHS since the MWUA Mitigation Inspection Program is closed.</a:t>
            </a:r>
            <a:endParaRPr lang="en-US" altLang="en-US" sz="2000" dirty="0">
              <a:latin typeface="Arial" charset="0"/>
              <a:ea typeface="Times New Roman" pitchFamily="18" charset="0"/>
              <a:cs typeface="Tahoma" pitchFamily="34" charset="0"/>
            </a:endParaRPr>
          </a:p>
          <a:p>
            <a:pPr eaLnBrk="1" hangingPunct="1">
              <a:spcBef>
                <a:spcPct val="0"/>
              </a:spcBef>
              <a:buClrTx/>
              <a:buSzTx/>
              <a:buFontTx/>
              <a:buNone/>
            </a:pPr>
            <a:endParaRPr lang="en-US" altLang="en-US" sz="2000" dirty="0">
              <a:latin typeface="Arial" charset="0"/>
              <a:ea typeface="Times New Roman" pitchFamily="18" charset="0"/>
              <a:cs typeface="Tahoma" pitchFamily="34" charset="0"/>
            </a:endParaRPr>
          </a:p>
          <a:p>
            <a:pPr eaLnBrk="1" hangingPunct="1">
              <a:spcBef>
                <a:spcPct val="0"/>
              </a:spcBef>
              <a:buClrTx/>
              <a:buSzTx/>
              <a:buFontTx/>
              <a:buNone/>
            </a:pPr>
            <a:r>
              <a:rPr lang="en-US" altLang="en-US" sz="2000" dirty="0" smtClean="0">
                <a:latin typeface="Arial" charset="0"/>
                <a:ea typeface="Times New Roman" pitchFamily="18" charset="0"/>
                <a:cs typeface="Tahoma" pitchFamily="34" charset="0"/>
              </a:rPr>
              <a:t>IBHS Evaluators issue all Fortified for Safer Living, Bronze, Silver, and Gold certifications when approved by their licensed evaluators – with certifications MWUA can approve the 5% site credits based on the MWUA inspection (in some cases based on photos provided).</a:t>
            </a:r>
          </a:p>
          <a:p>
            <a:pPr eaLnBrk="1" hangingPunct="1">
              <a:spcBef>
                <a:spcPct val="0"/>
              </a:spcBef>
              <a:buClrTx/>
              <a:buSzTx/>
              <a:buFontTx/>
              <a:buNone/>
            </a:pPr>
            <a:endParaRPr lang="en-US" altLang="en-US" sz="2000" dirty="0">
              <a:latin typeface="Arial" charset="0"/>
              <a:ea typeface="Times New Roman" pitchFamily="18" charset="0"/>
              <a:cs typeface="Tahoma" pitchFamily="34" charset="0"/>
            </a:endParaRPr>
          </a:p>
          <a:p>
            <a:pPr eaLnBrk="1" hangingPunct="1">
              <a:spcBef>
                <a:spcPct val="0"/>
              </a:spcBef>
              <a:buClrTx/>
              <a:buSzTx/>
              <a:buFontTx/>
              <a:buNone/>
            </a:pPr>
            <a:r>
              <a:rPr lang="en-US" altLang="en-US" sz="2000" dirty="0" smtClean="0">
                <a:latin typeface="Arial" charset="0"/>
                <a:ea typeface="Times New Roman" pitchFamily="18" charset="0"/>
                <a:cs typeface="Tahoma" pitchFamily="34" charset="0"/>
              </a:rPr>
              <a:t>Site specific BCEGS1, Semi WR, and Wind Resistive certifications are reviewed and approved by MWUA Management based on Engineer stamped inspections provided to MWUA for review.  </a:t>
            </a:r>
            <a:endParaRPr lang="en-US" altLang="en-US" sz="2000" dirty="0">
              <a:latin typeface="Arial" charset="0"/>
              <a:ea typeface="Times New Roman" pitchFamily="18" charset="0"/>
              <a:cs typeface="Tahoma" pitchFamily="34" charset="0"/>
            </a:endParaRPr>
          </a:p>
        </p:txBody>
      </p:sp>
      <p:sp>
        <p:nvSpPr>
          <p:cNvPr id="2" name="TextBox 1"/>
          <p:cNvSpPr txBox="1"/>
          <p:nvPr/>
        </p:nvSpPr>
        <p:spPr>
          <a:xfrm>
            <a:off x="533400" y="762000"/>
            <a:ext cx="7696200" cy="369332"/>
          </a:xfrm>
          <a:prstGeom prst="rect">
            <a:avLst/>
          </a:prstGeom>
          <a:noFill/>
        </p:spPr>
        <p:txBody>
          <a:bodyPr wrap="square" rtlCol="0">
            <a:spAutoFit/>
          </a:bodyPr>
          <a:lstStyle/>
          <a:p>
            <a:r>
              <a:rPr lang="en-US" dirty="0" smtClean="0"/>
              <a:t>Retrofit Wind Mitigation and Wind Resistant Construction Credits MWUA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762000"/>
            <a:ext cx="6629400" cy="461665"/>
          </a:xfrm>
          <a:prstGeom prst="rect">
            <a:avLst/>
          </a:prstGeom>
          <a:noFill/>
        </p:spPr>
        <p:txBody>
          <a:bodyPr wrap="square" rtlCol="0">
            <a:spAutoFit/>
          </a:bodyPr>
          <a:lstStyle/>
          <a:p>
            <a:r>
              <a:rPr lang="en-US" sz="2400" b="1" dirty="0" smtClean="0"/>
              <a:t>        MS PLANS WEBSITE - MWUA</a:t>
            </a:r>
            <a:endParaRPr lang="en-US" sz="2400" b="1" dirty="0"/>
          </a:p>
        </p:txBody>
      </p:sp>
      <p:sp>
        <p:nvSpPr>
          <p:cNvPr id="3" name="TextBox 2"/>
          <p:cNvSpPr txBox="1"/>
          <p:nvPr/>
        </p:nvSpPr>
        <p:spPr>
          <a:xfrm>
            <a:off x="762000" y="1752600"/>
            <a:ext cx="7162800" cy="4524315"/>
          </a:xfrm>
          <a:prstGeom prst="rect">
            <a:avLst/>
          </a:prstGeom>
          <a:noFill/>
        </p:spPr>
        <p:txBody>
          <a:bodyPr wrap="square" rtlCol="0">
            <a:spAutoFit/>
          </a:bodyPr>
          <a:lstStyle/>
          <a:p>
            <a:r>
              <a:rPr lang="en-US" dirty="0" smtClean="0"/>
              <a:t>KEY TABS FOR AGENCY INFORMATION:</a:t>
            </a:r>
          </a:p>
          <a:p>
            <a:endParaRPr lang="en-US" dirty="0"/>
          </a:p>
          <a:p>
            <a:pPr marL="285750" indent="-285750">
              <a:buFont typeface="Arial" charset="0"/>
              <a:buChar char="•"/>
            </a:pPr>
            <a:r>
              <a:rPr lang="en-US" dirty="0" smtClean="0"/>
              <a:t>Wind Mitigation Programs – Lists Programs and Credits Available</a:t>
            </a:r>
          </a:p>
          <a:p>
            <a:pPr marL="285750" indent="-285750">
              <a:buFont typeface="Arial" charset="0"/>
              <a:buChar char="•"/>
            </a:pPr>
            <a:endParaRPr lang="en-US" dirty="0"/>
          </a:p>
          <a:p>
            <a:pPr marL="285750" indent="-285750">
              <a:buFont typeface="Arial" charset="0"/>
              <a:buChar char="•"/>
            </a:pPr>
            <a:r>
              <a:rPr lang="en-US" dirty="0" smtClean="0"/>
              <a:t>Manual of Rules and Procedures – Rules and Rating Information</a:t>
            </a:r>
          </a:p>
          <a:p>
            <a:pPr marL="285750" indent="-285750">
              <a:buFont typeface="Arial" charset="0"/>
              <a:buChar char="•"/>
            </a:pPr>
            <a:endParaRPr lang="en-US" dirty="0"/>
          </a:p>
          <a:p>
            <a:pPr marL="285750" indent="-285750">
              <a:buFont typeface="Arial" charset="0"/>
              <a:buChar char="•"/>
            </a:pPr>
            <a:r>
              <a:rPr lang="en-US" dirty="0" smtClean="0"/>
              <a:t>MWUA Bulletins – Lists History of Bulletins Announcing Changes</a:t>
            </a:r>
          </a:p>
          <a:p>
            <a:pPr marL="285750" indent="-285750">
              <a:buFont typeface="Arial" charset="0"/>
              <a:buChar char="•"/>
            </a:pPr>
            <a:endParaRPr lang="en-US" dirty="0"/>
          </a:p>
          <a:p>
            <a:pPr marL="285750" indent="-285750">
              <a:buFont typeface="Arial" charset="0"/>
              <a:buChar char="•"/>
            </a:pPr>
            <a:r>
              <a:rPr lang="en-US" dirty="0" smtClean="0"/>
              <a:t>Current News – Information on Upcoming Changes and Events</a:t>
            </a:r>
          </a:p>
          <a:p>
            <a:pPr marL="285750" indent="-285750">
              <a:buFont typeface="Arial" charset="0"/>
              <a:buChar char="•"/>
            </a:pPr>
            <a:endParaRPr lang="en-US" dirty="0"/>
          </a:p>
          <a:p>
            <a:pPr marL="285750" indent="-285750">
              <a:buFont typeface="Arial" charset="0"/>
              <a:buChar char="•"/>
            </a:pPr>
            <a:r>
              <a:rPr lang="en-US" dirty="0" smtClean="0"/>
              <a:t>MWUA Forms – Links to Current Policy Forms and Applications</a:t>
            </a:r>
          </a:p>
          <a:p>
            <a:pPr marL="285750" indent="-285750">
              <a:buFont typeface="Arial" charset="0"/>
              <a:buChar char="•"/>
            </a:pPr>
            <a:endParaRPr lang="en-US" dirty="0"/>
          </a:p>
          <a:p>
            <a:pPr marL="285750" indent="-285750">
              <a:buFont typeface="Arial" charset="0"/>
              <a:buChar char="•"/>
            </a:pPr>
            <a:r>
              <a:rPr lang="en-US" dirty="0" smtClean="0"/>
              <a:t>Hurricane Preparedness – Useful Links and Info – Claim Service </a:t>
            </a:r>
          </a:p>
          <a:p>
            <a:r>
              <a:rPr lang="en-US" dirty="0" smtClean="0"/>
              <a:t>                                                Points for Each Event, etc.  </a:t>
            </a:r>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540252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85800"/>
            <a:ext cx="6477000" cy="830997"/>
          </a:xfrm>
          <a:prstGeom prst="rect">
            <a:avLst/>
          </a:prstGeom>
          <a:noFill/>
        </p:spPr>
        <p:txBody>
          <a:bodyPr wrap="square" rtlCol="0">
            <a:spAutoFit/>
          </a:bodyPr>
          <a:lstStyle/>
          <a:p>
            <a:r>
              <a:rPr lang="en-US" sz="2400" b="1" dirty="0" smtClean="0"/>
              <a:t>INSURANCE INSTITUTE FOR BUSINESS  </a:t>
            </a:r>
          </a:p>
          <a:p>
            <a:r>
              <a:rPr lang="en-US" sz="2400" b="1" dirty="0" smtClean="0"/>
              <a:t>AND HOME SAFETY (IBHS)</a:t>
            </a:r>
            <a:endParaRPr lang="en-US" sz="2400" b="1" dirty="0"/>
          </a:p>
        </p:txBody>
      </p:sp>
      <p:sp>
        <p:nvSpPr>
          <p:cNvPr id="3" name="TextBox 2"/>
          <p:cNvSpPr txBox="1"/>
          <p:nvPr/>
        </p:nvSpPr>
        <p:spPr>
          <a:xfrm>
            <a:off x="685800" y="2438400"/>
            <a:ext cx="6858000" cy="3693319"/>
          </a:xfrm>
          <a:prstGeom prst="rect">
            <a:avLst/>
          </a:prstGeom>
          <a:noFill/>
        </p:spPr>
        <p:txBody>
          <a:bodyPr wrap="square" rtlCol="0">
            <a:spAutoFit/>
          </a:bodyPr>
          <a:lstStyle/>
          <a:p>
            <a:r>
              <a:rPr lang="en-US" b="1" dirty="0"/>
              <a:t>Alex </a:t>
            </a:r>
            <a:r>
              <a:rPr lang="en-US" b="1" dirty="0" smtClean="0"/>
              <a:t>Cary – Manager , Fortified Coastal Programs</a:t>
            </a:r>
          </a:p>
          <a:p>
            <a:endParaRPr lang="en-US" b="1" dirty="0"/>
          </a:p>
          <a:p>
            <a:r>
              <a:rPr lang="en-US" b="1" dirty="0" smtClean="0"/>
              <a:t>Alex provides direct support to communities along the Gulf Coast and strengthening partnerships with organizations such as Habitat for Humanity, St. Bernard Project, and Sea Grant.  She previously served as the Executive Director of Smart Home America and construction manager for Habitat for Humanity of Baldwin County, AL.  She is a licensed home builder in Alabama.  She serves on the Board of Smart Home America, is Treasurer of the Board of Directors for the Baldwin Home Builder’s Association, and serves on the AL Center for Insurance Information and Research Advisory Board appointed by Governor  Robert Bentley.  </a:t>
            </a:r>
            <a:endParaRPr lang="en-US" b="1" dirty="0"/>
          </a:p>
        </p:txBody>
      </p:sp>
    </p:spTree>
    <p:extLst>
      <p:ext uri="{BB962C8B-B14F-4D97-AF65-F5344CB8AC3E}">
        <p14:creationId xmlns:p14="http://schemas.microsoft.com/office/powerpoint/2010/main" val="3022906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14400"/>
            <a:ext cx="6324600" cy="523220"/>
          </a:xfrm>
          <a:prstGeom prst="rect">
            <a:avLst/>
          </a:prstGeom>
          <a:noFill/>
        </p:spPr>
        <p:txBody>
          <a:bodyPr wrap="square" rtlCol="0">
            <a:spAutoFit/>
          </a:bodyPr>
          <a:lstStyle/>
          <a:p>
            <a:r>
              <a:rPr lang="en-US" dirty="0" smtClean="0"/>
              <a:t>            </a:t>
            </a:r>
            <a:r>
              <a:rPr lang="en-US" sz="2800" b="1" dirty="0" smtClean="0"/>
              <a:t>BREAK TIME – 10 MINUTES</a:t>
            </a:r>
            <a:endParaRPr lang="en-US" dirty="0"/>
          </a:p>
        </p:txBody>
      </p:sp>
      <p:pic>
        <p:nvPicPr>
          <p:cNvPr id="54274" name="Picture 2" descr="https://tse1.mm.bing.net/th?&amp;id=OIP.M3d6548916d8120c8d29bc6e9837f4b4ao0&amp;w=256&amp;h=300&amp;c=0&amp;pid=1.9&amp;rs=0&amp;p=0&amp;r=0">
            <a:hlinkClick r:id="rId2" tooltip="View image details"/>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286000"/>
            <a:ext cx="24384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523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4"/>
          <p:cNvSpPr>
            <a:spLocks noGrp="1"/>
          </p:cNvSpPr>
          <p:nvPr>
            <p:ph idx="1"/>
          </p:nvPr>
        </p:nvSpPr>
        <p:spPr>
          <a:xfrm>
            <a:off x="457200" y="1447800"/>
            <a:ext cx="8229600" cy="4572000"/>
          </a:xfrm>
        </p:spPr>
        <p:txBody>
          <a:bodyPr/>
          <a:lstStyle/>
          <a:p>
            <a:pPr lvl="1">
              <a:buFont typeface="Verdana" pitchFamily="34" charset="0"/>
              <a:buNone/>
            </a:pPr>
            <a:r>
              <a:rPr lang="en-US" b="1" i="1" dirty="0" smtClean="0">
                <a:solidFill>
                  <a:srgbClr val="0070C0"/>
                </a:solidFill>
              </a:rPr>
              <a:t>MWUA Claim Manager – Mike McGehee</a:t>
            </a:r>
            <a:endParaRPr lang="en-US" dirty="0" smtClean="0">
              <a:solidFill>
                <a:srgbClr val="0070C0"/>
              </a:solidFill>
            </a:endParaRPr>
          </a:p>
          <a:p>
            <a:pPr lvl="1"/>
            <a:r>
              <a:rPr lang="en-US" sz="2000" dirty="0" smtClean="0"/>
              <a:t>In 2007, MWUA contracted with Boulder Claims as its third party administrator Boulder has handled in excess of 12,000 claims on behalf of MWUA and MRPIUA</a:t>
            </a:r>
          </a:p>
          <a:p>
            <a:pPr lvl="1"/>
            <a:endParaRPr lang="en-US" sz="2000" dirty="0" smtClean="0"/>
          </a:p>
          <a:p>
            <a:pPr lvl="1"/>
            <a:r>
              <a:rPr lang="en-US" sz="2000" dirty="0" smtClean="0"/>
              <a:t>Responsible for managing and supervising the entire claims process, development and communication of the MWUA catastrophe plan</a:t>
            </a:r>
          </a:p>
          <a:p>
            <a:pPr lvl="1"/>
            <a:endParaRPr lang="en-US" sz="2000" dirty="0" smtClean="0"/>
          </a:p>
          <a:p>
            <a:pPr lvl="1"/>
            <a:r>
              <a:rPr lang="en-US" sz="2000" dirty="0" smtClean="0"/>
              <a:t>Maintain a supervisory and managerial role throughout the claims handling process</a:t>
            </a:r>
          </a:p>
          <a:p>
            <a:pPr lvl="1"/>
            <a:endParaRPr lang="en-US" sz="2000" dirty="0" smtClean="0"/>
          </a:p>
          <a:p>
            <a:pPr lvl="1"/>
            <a:r>
              <a:rPr lang="en-US" sz="2000" dirty="0" smtClean="0"/>
              <a:t>Has dedicated staff to service all claims, non-catastrophic and catastrophic</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400" dirty="0" smtClean="0"/>
          </a:p>
          <a:p>
            <a:pPr lvl="1"/>
            <a:endParaRPr lang="en-US" sz="1400" dirty="0" smtClean="0"/>
          </a:p>
          <a:p>
            <a:endParaRPr lang="en-US" sz="1800" dirty="0" smtClean="0"/>
          </a:p>
        </p:txBody>
      </p:sp>
      <p:sp>
        <p:nvSpPr>
          <p:cNvPr id="4" name="Title 3"/>
          <p:cNvSpPr>
            <a:spLocks noGrp="1"/>
          </p:cNvSpPr>
          <p:nvPr>
            <p:ph type="title"/>
          </p:nvPr>
        </p:nvSpPr>
        <p:spPr/>
        <p:txBody>
          <a:bodyPr/>
          <a:lstStyle/>
          <a:p>
            <a:pPr>
              <a:defRPr/>
            </a:pPr>
            <a:r>
              <a:rPr lang="en-US" dirty="0" smtClean="0"/>
              <a:t>The Claims Process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6"/>
          <p:cNvSpPr>
            <a:spLocks noGrp="1"/>
          </p:cNvSpPr>
          <p:nvPr>
            <p:ph idx="1"/>
          </p:nvPr>
        </p:nvSpPr>
        <p:spPr/>
        <p:txBody>
          <a:bodyPr/>
          <a:lstStyle/>
          <a:p>
            <a:pPr marL="365125" lvl="1" indent="-255588">
              <a:spcBef>
                <a:spcPts val="400"/>
              </a:spcBef>
              <a:buSzPct val="68000"/>
            </a:pPr>
            <a:r>
              <a:rPr lang="en-US" sz="2000" smtClean="0"/>
              <a:t>Contract with Independent Adjusters to provide claims adjustment services to inspect and adjust a particular claim</a:t>
            </a:r>
          </a:p>
          <a:p>
            <a:pPr marL="365125" lvl="1" indent="-255588">
              <a:spcBef>
                <a:spcPts val="400"/>
              </a:spcBef>
              <a:buSzPct val="68000"/>
              <a:buFont typeface="Verdana" pitchFamily="34" charset="0"/>
              <a:buNone/>
            </a:pPr>
            <a:endParaRPr lang="en-US" sz="2000" smtClean="0"/>
          </a:p>
          <a:p>
            <a:pPr marL="365125" lvl="1" indent="-255588">
              <a:spcBef>
                <a:spcPts val="400"/>
              </a:spcBef>
              <a:buSzPct val="68000"/>
            </a:pPr>
            <a:r>
              <a:rPr lang="en-US" sz="2000" smtClean="0"/>
              <a:t>Uses POD (Point of Delivery) concept for rapid expansion of claim examiner staffing.</a:t>
            </a:r>
          </a:p>
          <a:p>
            <a:pPr marL="365125" lvl="1" indent="-255588">
              <a:spcBef>
                <a:spcPts val="400"/>
              </a:spcBef>
              <a:buSzPct val="68000"/>
            </a:pPr>
            <a:endParaRPr lang="en-US" sz="2000" smtClean="0"/>
          </a:p>
          <a:p>
            <a:pPr marL="365125" lvl="1" indent="-255588">
              <a:spcBef>
                <a:spcPts val="400"/>
              </a:spcBef>
              <a:buSzPct val="68000"/>
            </a:pPr>
            <a:r>
              <a:rPr lang="en-US" sz="2000" smtClean="0"/>
              <a:t>Developed a panel of expert partners to provide key services </a:t>
            </a:r>
          </a:p>
          <a:p>
            <a:pPr marL="603250" lvl="2" indent="-255588">
              <a:spcBef>
                <a:spcPts val="400"/>
              </a:spcBef>
              <a:buSzPct val="68000"/>
            </a:pPr>
            <a:r>
              <a:rPr lang="en-US" sz="1800" smtClean="0"/>
              <a:t>Engineers</a:t>
            </a:r>
          </a:p>
          <a:p>
            <a:pPr marL="603250" lvl="2" indent="-255588">
              <a:spcBef>
                <a:spcPts val="400"/>
              </a:spcBef>
              <a:buSzPct val="68000"/>
            </a:pPr>
            <a:r>
              <a:rPr lang="en-US" sz="1800" smtClean="0"/>
              <a:t>Roofing consultants</a:t>
            </a:r>
          </a:p>
          <a:p>
            <a:pPr marL="603250" lvl="2" indent="-255588">
              <a:spcBef>
                <a:spcPts val="400"/>
              </a:spcBef>
              <a:buSzPct val="68000"/>
            </a:pPr>
            <a:r>
              <a:rPr lang="en-US" sz="1800" smtClean="0"/>
              <a:t>Contractors</a:t>
            </a:r>
          </a:p>
          <a:p>
            <a:pPr marL="365125" lvl="1" indent="-255588">
              <a:spcBef>
                <a:spcPts val="400"/>
              </a:spcBef>
              <a:buSzPct val="68000"/>
            </a:pPr>
            <a:endParaRPr lang="en-US" sz="2000" smtClean="0"/>
          </a:p>
          <a:p>
            <a:endParaRPr lang="en-US" smtClean="0"/>
          </a:p>
        </p:txBody>
      </p:sp>
      <p:sp>
        <p:nvSpPr>
          <p:cNvPr id="6" name="Title 5"/>
          <p:cNvSpPr>
            <a:spLocks noGrp="1"/>
          </p:cNvSpPr>
          <p:nvPr>
            <p:ph type="title"/>
          </p:nvPr>
        </p:nvSpPr>
        <p:spPr/>
        <p:txBody>
          <a:bodyPr/>
          <a:lstStyle/>
          <a:p>
            <a:pPr>
              <a:defRPr/>
            </a:pPr>
            <a:r>
              <a:rPr lang="en-US" dirty="0" smtClean="0"/>
              <a:t>The Claims Process </a:t>
            </a:r>
            <a:r>
              <a:rPr lang="en-US" sz="1600" dirty="0" smtClean="0"/>
              <a:t>(</a:t>
            </a:r>
            <a:r>
              <a:rPr lang="en-US" sz="1600" dirty="0" err="1" smtClean="0"/>
              <a:t>con’t</a:t>
            </a:r>
            <a:r>
              <a:rPr lang="en-US" sz="1600"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a:buFont typeface="Wingdings 3" pitchFamily="18" charset="2"/>
              <a:buNone/>
            </a:pPr>
            <a:r>
              <a:rPr lang="en-US" dirty="0" smtClean="0"/>
              <a:t>Independent Adjuster Panel</a:t>
            </a:r>
          </a:p>
          <a:p>
            <a:pPr>
              <a:buFont typeface="Arial" charset="0"/>
              <a:buChar char="•"/>
            </a:pPr>
            <a:r>
              <a:rPr lang="en-US" sz="2000" dirty="0" smtClean="0"/>
              <a:t>Boulder has agreements with eight national independent adjusting firms to provide in excess of 1,000 adjusters and examiners</a:t>
            </a:r>
          </a:p>
          <a:p>
            <a:pPr lvl="1">
              <a:buFont typeface="Arial" charset="0"/>
              <a:buChar char="•"/>
            </a:pPr>
            <a:r>
              <a:rPr lang="en-US" sz="1600" dirty="0" smtClean="0"/>
              <a:t>Small Event (0-1000 claims):  Will handle with staff and 1-3 firms</a:t>
            </a:r>
          </a:p>
          <a:p>
            <a:pPr lvl="1">
              <a:buFont typeface="Arial" charset="0"/>
              <a:buChar char="•"/>
            </a:pPr>
            <a:r>
              <a:rPr lang="en-US" sz="1600" dirty="0" smtClean="0"/>
              <a:t>Medium Event (1000-2,500 claims): POD engagement and 3-8 firms</a:t>
            </a:r>
          </a:p>
          <a:p>
            <a:pPr lvl="1">
              <a:buFont typeface="Arial" charset="0"/>
              <a:buChar char="•"/>
            </a:pPr>
            <a:r>
              <a:rPr lang="en-US" sz="1600" dirty="0" smtClean="0"/>
              <a:t>Moderate Event (2,500-8,000 claims):  PODs (2-4) and all 8 firms</a:t>
            </a:r>
          </a:p>
          <a:p>
            <a:pPr lvl="1">
              <a:buFont typeface="Arial" charset="0"/>
              <a:buChar char="•"/>
            </a:pPr>
            <a:r>
              <a:rPr lang="en-US" sz="1600" dirty="0" smtClean="0"/>
              <a:t>Major Event (8,000 – up):  All PODs and all firms activated</a:t>
            </a:r>
          </a:p>
          <a:p>
            <a:pPr>
              <a:buFont typeface="Wingdings 3" pitchFamily="18" charset="2"/>
              <a:buNone/>
            </a:pPr>
            <a:r>
              <a:rPr lang="en-US" sz="2800" dirty="0" smtClean="0"/>
              <a:t>POD examiner approach</a:t>
            </a:r>
          </a:p>
          <a:p>
            <a:pPr>
              <a:buFont typeface="Arial" charset="0"/>
              <a:buChar char="•"/>
            </a:pPr>
            <a:r>
              <a:rPr lang="en-US" sz="2000" dirty="0" smtClean="0"/>
              <a:t>Addresses the challenge of limited examiner resources and physical space shortage</a:t>
            </a:r>
          </a:p>
          <a:p>
            <a:pPr>
              <a:buFont typeface="Arial" charset="0"/>
              <a:buChar char="•"/>
            </a:pPr>
            <a:r>
              <a:rPr lang="en-US" sz="2000" dirty="0" smtClean="0"/>
              <a:t>Expand </a:t>
            </a:r>
            <a:r>
              <a:rPr lang="en-US" sz="2000" dirty="0" err="1" smtClean="0"/>
              <a:t>bandwith</a:t>
            </a:r>
            <a:r>
              <a:rPr lang="en-US" sz="2000" dirty="0" smtClean="0"/>
              <a:t> of examiner and supervisor resources</a:t>
            </a:r>
          </a:p>
          <a:p>
            <a:pPr>
              <a:buFont typeface="Arial" charset="0"/>
              <a:buChar char="•"/>
            </a:pPr>
            <a:r>
              <a:rPr lang="en-US" sz="2000" dirty="0" smtClean="0"/>
              <a:t>All PODs are supervised by Boulder Claims staff</a:t>
            </a:r>
          </a:p>
          <a:p>
            <a:pPr>
              <a:buFont typeface="Arial" charset="0"/>
              <a:buChar char="•"/>
            </a:pPr>
            <a:endParaRPr lang="en-US" sz="2000" dirty="0" smtClean="0"/>
          </a:p>
          <a:p>
            <a:pPr>
              <a:buFont typeface="Wingdings 3" pitchFamily="18" charset="2"/>
              <a:buNone/>
            </a:pPr>
            <a:endParaRPr lang="en-US" sz="2000" dirty="0" smtClean="0"/>
          </a:p>
          <a:p>
            <a:pPr>
              <a:buFont typeface="Wingdings 3" pitchFamily="18" charset="2"/>
              <a:buNone/>
            </a:pPr>
            <a:endParaRPr lang="en-US" sz="2000" dirty="0" smtClean="0"/>
          </a:p>
        </p:txBody>
      </p:sp>
      <p:sp>
        <p:nvSpPr>
          <p:cNvPr id="3" name="Title 2"/>
          <p:cNvSpPr>
            <a:spLocks noGrp="1"/>
          </p:cNvSpPr>
          <p:nvPr>
            <p:ph type="title"/>
          </p:nvPr>
        </p:nvSpPr>
        <p:spPr/>
        <p:txBody>
          <a:bodyPr/>
          <a:lstStyle/>
          <a:p>
            <a:pPr>
              <a:defRPr/>
            </a:pPr>
            <a:r>
              <a:rPr lang="en-US" dirty="0" smtClean="0"/>
              <a:t>The Claims Process</a:t>
            </a:r>
            <a:r>
              <a:rPr lang="en-US" sz="4400" dirty="0" smtClean="0"/>
              <a:t> </a:t>
            </a:r>
            <a:r>
              <a:rPr lang="en-US" sz="1400" dirty="0" smtClean="0"/>
              <a:t>(</a:t>
            </a:r>
            <a:r>
              <a:rPr lang="en-US" sz="1400" dirty="0" err="1" smtClean="0"/>
              <a:t>con’t</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wrap="square" lIns="91440" tIns="45720" rIns="91440" bIns="45720" numCol="1" anchorCtr="0" compatLnSpc="1">
            <a:prstTxWarp prst="textNoShape">
              <a:avLst/>
            </a:prstTxWarp>
            <a:noAutofit/>
          </a:bodyPr>
          <a:lstStyle/>
          <a:p>
            <a:pPr eaLnBrk="1" hangingPunct="1">
              <a:defRPr/>
            </a:pPr>
            <a:r>
              <a:rPr lang="en-US" sz="4000" smtClean="0">
                <a:effectLst/>
                <a:latin typeface="Arial" charset="0"/>
              </a:rPr>
              <a:t>MWUA’s Mission</a:t>
            </a:r>
          </a:p>
        </p:txBody>
      </p:sp>
      <p:sp>
        <p:nvSpPr>
          <p:cNvPr id="26627" name="Rectangle 3"/>
          <p:cNvSpPr>
            <a:spLocks noGrp="1" noChangeArrowheads="1"/>
          </p:cNvSpPr>
          <p:nvPr>
            <p:ph idx="4294967295"/>
          </p:nvPr>
        </p:nvSpPr>
        <p:spPr>
          <a:xfrm>
            <a:off x="228600" y="1481138"/>
            <a:ext cx="8686800" cy="4525962"/>
          </a:xfrm>
        </p:spPr>
        <p:txBody>
          <a:bodyPr/>
          <a:lstStyle/>
          <a:p>
            <a:pPr eaLnBrk="1" hangingPunct="1">
              <a:lnSpc>
                <a:spcPct val="80000"/>
              </a:lnSpc>
            </a:pPr>
            <a:r>
              <a:rPr lang="en-US" altLang="en-US" sz="2800" smtClean="0">
                <a:latin typeface="Arial" charset="0"/>
              </a:rPr>
              <a:t>“Assure an adequate market for wind and hail insurance in the coast area of Mississippi.”</a:t>
            </a:r>
          </a:p>
          <a:p>
            <a:pPr eaLnBrk="1" hangingPunct="1">
              <a:lnSpc>
                <a:spcPct val="80000"/>
              </a:lnSpc>
            </a:pPr>
            <a:r>
              <a:rPr lang="en-US" altLang="en-US" sz="2800" smtClean="0">
                <a:latin typeface="Arial" charset="0"/>
              </a:rPr>
              <a:t>Protect policyholders state-wide from unreasonable Windpool surcharges.</a:t>
            </a:r>
          </a:p>
          <a:p>
            <a:pPr eaLnBrk="1" hangingPunct="1">
              <a:lnSpc>
                <a:spcPct val="80000"/>
              </a:lnSpc>
            </a:pPr>
            <a:r>
              <a:rPr lang="en-US" altLang="en-US" sz="2800" smtClean="0">
                <a:latin typeface="Arial" charset="0"/>
              </a:rPr>
              <a:t>Avoid damaging the state-wide market for property insurance.</a:t>
            </a:r>
          </a:p>
          <a:p>
            <a:pPr eaLnBrk="1" hangingPunct="1">
              <a:lnSpc>
                <a:spcPct val="80000"/>
              </a:lnSpc>
            </a:pPr>
            <a:r>
              <a:rPr lang="en-US" altLang="en-US" sz="2800" smtClean="0">
                <a:latin typeface="Arial" charset="0"/>
              </a:rPr>
              <a:t>Encourage better building standards and land use in the coast area in order to mitigate wind losses and depopulate the Windpool.</a:t>
            </a:r>
          </a:p>
          <a:p>
            <a:pPr eaLnBrk="1" hangingPunct="1">
              <a:lnSpc>
                <a:spcPct val="80000"/>
              </a:lnSpc>
            </a:pPr>
            <a:r>
              <a:rPr lang="en-US" altLang="en-US" sz="2800" smtClean="0">
                <a:latin typeface="Arial" charset="0"/>
              </a:rPr>
              <a:t>While accomplishing these goals, try to avoid high rates thus helping the Coast economy revive.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481138"/>
            <a:ext cx="8229600" cy="4614862"/>
          </a:xfrm>
        </p:spPr>
        <p:txBody>
          <a:bodyPr/>
          <a:lstStyle/>
          <a:p>
            <a:pPr>
              <a:buFont typeface="Arial" charset="0"/>
              <a:buChar char="•"/>
            </a:pPr>
            <a:r>
              <a:rPr lang="en-US" sz="1800" b="1" smtClean="0"/>
              <a:t>SurePower Website -</a:t>
            </a:r>
            <a:r>
              <a:rPr lang="en-US" sz="1800" smtClean="0"/>
              <a:t> Agents may use the Agent Portal to submit a Loss Notice. </a:t>
            </a:r>
            <a:r>
              <a:rPr lang="en-US" sz="1800" smtClean="0">
                <a:solidFill>
                  <a:srgbClr val="0070C0"/>
                </a:solidFill>
              </a:rPr>
              <a:t> </a:t>
            </a:r>
            <a:r>
              <a:rPr lang="en-US" sz="1800" smtClean="0">
                <a:solidFill>
                  <a:srgbClr val="0070C0"/>
                </a:solidFill>
                <a:hlinkClick r:id="rId2"/>
              </a:rPr>
              <a:t>https://mwua.iscs.com/innovation</a:t>
            </a:r>
            <a:endParaRPr lang="en-US" sz="1800" smtClean="0">
              <a:solidFill>
                <a:srgbClr val="0070C0"/>
              </a:solidFill>
            </a:endParaRPr>
          </a:p>
          <a:p>
            <a:pPr marL="885825" lvl="3" indent="-255588">
              <a:spcBef>
                <a:spcPts val="400"/>
              </a:spcBef>
              <a:buSzPct val="68000"/>
              <a:buFont typeface="Arial" charset="0"/>
              <a:buChar char="•"/>
            </a:pPr>
            <a:r>
              <a:rPr lang="en-US" sz="1800" smtClean="0"/>
              <a:t>Policyholders may report claims via the Service Portal at :</a:t>
            </a:r>
            <a:r>
              <a:rPr lang="en-US" sz="1800" smtClean="0">
                <a:hlinkClick r:id="rId3"/>
              </a:rPr>
              <a:t>https://service-mwua.iscs.com</a:t>
            </a:r>
            <a:endParaRPr lang="en-US" sz="1800" smtClean="0"/>
          </a:p>
          <a:p>
            <a:pPr>
              <a:buFont typeface="Arial" charset="0"/>
              <a:buChar char="•"/>
            </a:pPr>
            <a:endParaRPr lang="en-US" sz="1800" smtClean="0"/>
          </a:p>
          <a:p>
            <a:pPr>
              <a:buFont typeface="Arial" charset="0"/>
              <a:buChar char="•"/>
            </a:pPr>
            <a:r>
              <a:rPr lang="en-US" sz="1800" b="1" smtClean="0"/>
              <a:t>Phone -</a:t>
            </a:r>
            <a:r>
              <a:rPr lang="en-US" sz="1800" smtClean="0"/>
              <a:t> Call center is staffed 24 hours a day, seven days a week. Claims can be reported by calling 1-866-634-4465	</a:t>
            </a:r>
          </a:p>
          <a:p>
            <a:pPr>
              <a:buFont typeface="Arial" charset="0"/>
              <a:buChar char="•"/>
            </a:pPr>
            <a:endParaRPr lang="en-US" sz="1800" smtClean="0"/>
          </a:p>
          <a:p>
            <a:pPr>
              <a:buFont typeface="Arial" charset="0"/>
              <a:buChar char="•"/>
            </a:pPr>
            <a:r>
              <a:rPr lang="en-US" sz="1800" b="1" smtClean="0"/>
              <a:t>Boulder Claims Website -</a:t>
            </a:r>
            <a:r>
              <a:rPr lang="en-US" sz="1800" smtClean="0"/>
              <a:t> Access to the claim reporting tool. </a:t>
            </a:r>
            <a:r>
              <a:rPr lang="en-US" sz="1800" smtClean="0">
                <a:hlinkClick r:id="rId4"/>
              </a:rPr>
              <a:t>http://www.boulderclaims.com</a:t>
            </a:r>
            <a:r>
              <a:rPr lang="en-US" sz="1800" smtClean="0"/>
              <a:t> </a:t>
            </a:r>
          </a:p>
          <a:p>
            <a:pPr>
              <a:buFont typeface="Arial" charset="0"/>
              <a:buChar char="•"/>
            </a:pPr>
            <a:endParaRPr lang="en-US" sz="1800" smtClean="0"/>
          </a:p>
          <a:p>
            <a:pPr>
              <a:buFont typeface="Arial" charset="0"/>
              <a:buChar char="•"/>
            </a:pPr>
            <a:r>
              <a:rPr lang="en-US" sz="1800" b="1" smtClean="0"/>
              <a:t>Email - </a:t>
            </a:r>
            <a:r>
              <a:rPr lang="en-US" sz="1800" smtClean="0">
                <a:hlinkClick r:id="rId5"/>
              </a:rPr>
              <a:t>claimsfax@boulderclaims.com</a:t>
            </a:r>
            <a:r>
              <a:rPr lang="en-US" sz="1800" smtClean="0"/>
              <a:t>  or 	</a:t>
            </a:r>
            <a:r>
              <a:rPr lang="en-US" sz="1800" smtClean="0">
                <a:hlinkClick r:id="rId6"/>
              </a:rPr>
              <a:t>msfaxfnol@boulderclaims.com</a:t>
            </a:r>
            <a:r>
              <a:rPr lang="en-US" sz="1800" smtClean="0"/>
              <a:t> </a:t>
            </a:r>
          </a:p>
          <a:p>
            <a:pPr>
              <a:buFont typeface="Arial" charset="0"/>
              <a:buChar char="•"/>
            </a:pPr>
            <a:endParaRPr lang="en-US" sz="1800" smtClean="0"/>
          </a:p>
          <a:p>
            <a:pPr>
              <a:buFont typeface="Arial" charset="0"/>
              <a:buChar char="•"/>
            </a:pPr>
            <a:r>
              <a:rPr lang="en-US" sz="1800" b="1" smtClean="0"/>
              <a:t>Fax - </a:t>
            </a:r>
            <a:r>
              <a:rPr lang="en-US" sz="1800" smtClean="0"/>
              <a:t>New claims may be faxed to 1-877-786-7275</a:t>
            </a:r>
          </a:p>
          <a:p>
            <a:pPr lvl="1">
              <a:buFont typeface="Verdana" pitchFamily="34" charset="0"/>
              <a:buNone/>
            </a:pPr>
            <a:endParaRPr lang="en-US" sz="2000" smtClean="0"/>
          </a:p>
        </p:txBody>
      </p:sp>
      <p:sp>
        <p:nvSpPr>
          <p:cNvPr id="3" name="Title 2"/>
          <p:cNvSpPr>
            <a:spLocks noGrp="1"/>
          </p:cNvSpPr>
          <p:nvPr>
            <p:ph type="title"/>
          </p:nvPr>
        </p:nvSpPr>
        <p:spPr/>
        <p:txBody>
          <a:bodyPr/>
          <a:lstStyle/>
          <a:p>
            <a:pPr>
              <a:defRPr/>
            </a:pPr>
            <a:r>
              <a:rPr lang="en-US" dirty="0" smtClean="0"/>
              <a:t>Reporting A Claim</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p:txBody>
          <a:bodyPr/>
          <a:lstStyle/>
          <a:p>
            <a:r>
              <a:rPr lang="en-US" altLang="en-US" dirty="0" smtClean="0"/>
              <a:t>Application Important Points</a:t>
            </a:r>
          </a:p>
          <a:p>
            <a:pPr>
              <a:buFont typeface="Wingdings 3" pitchFamily="18" charset="2"/>
              <a:buNone/>
            </a:pPr>
            <a:endParaRPr lang="en-US" altLang="en-US" sz="2000" dirty="0" smtClean="0"/>
          </a:p>
          <a:p>
            <a:pPr>
              <a:buFont typeface="Wingdings 3" pitchFamily="18" charset="2"/>
              <a:buNone/>
            </a:pPr>
            <a:r>
              <a:rPr lang="en-US" altLang="en-US" sz="2000" dirty="0" smtClean="0"/>
              <a:t>Effective Date – Not Bound until complete, paid, approved MW</a:t>
            </a:r>
          </a:p>
          <a:p>
            <a:pPr>
              <a:buFont typeface="Wingdings 3" pitchFamily="18" charset="2"/>
              <a:buNone/>
            </a:pPr>
            <a:endParaRPr lang="en-US" altLang="en-US" sz="2000" dirty="0" smtClean="0"/>
          </a:p>
          <a:p>
            <a:pPr>
              <a:buFont typeface="Wingdings 3" pitchFamily="18" charset="2"/>
              <a:buNone/>
            </a:pPr>
            <a:r>
              <a:rPr lang="en-US" altLang="en-US" sz="2000" dirty="0" smtClean="0"/>
              <a:t>Emergency Contact – Often skipped but important for claims</a:t>
            </a:r>
          </a:p>
          <a:p>
            <a:pPr>
              <a:buFont typeface="Wingdings 3" pitchFamily="18" charset="2"/>
              <a:buNone/>
            </a:pPr>
            <a:endParaRPr lang="en-US" altLang="en-US" sz="2000" dirty="0" smtClean="0"/>
          </a:p>
          <a:p>
            <a:pPr>
              <a:buFont typeface="Wingdings 3" pitchFamily="18" charset="2"/>
              <a:buNone/>
            </a:pPr>
            <a:r>
              <a:rPr lang="en-US" altLang="en-US" sz="2000" dirty="0" smtClean="0"/>
              <a:t>Fire Ins. Provider &amp; Limit – wind limit no less than fire limit</a:t>
            </a:r>
          </a:p>
          <a:p>
            <a:pPr>
              <a:buFont typeface="Wingdings 3" pitchFamily="18" charset="2"/>
              <a:buNone/>
            </a:pPr>
            <a:endParaRPr lang="en-US" altLang="en-US" sz="2000" dirty="0" smtClean="0"/>
          </a:p>
          <a:p>
            <a:pPr>
              <a:buFont typeface="Wingdings 3" pitchFamily="18" charset="2"/>
              <a:buNone/>
            </a:pPr>
            <a:r>
              <a:rPr lang="en-US" altLang="en-US" sz="2000" dirty="0" smtClean="0"/>
              <a:t>Flood Information – Required if in any A or V zone</a:t>
            </a:r>
          </a:p>
          <a:p>
            <a:pPr>
              <a:buFont typeface="Wingdings 3" pitchFamily="18" charset="2"/>
              <a:buNone/>
            </a:pPr>
            <a:endParaRPr lang="en-US" altLang="en-US" sz="2000" dirty="0" smtClean="0"/>
          </a:p>
          <a:p>
            <a:pPr>
              <a:buFont typeface="Wingdings 3" pitchFamily="18" charset="2"/>
              <a:buNone/>
            </a:pPr>
            <a:r>
              <a:rPr lang="en-US" altLang="en-US" sz="2000" dirty="0" smtClean="0"/>
              <a:t>Valuation Intent – Replacement Cost or Actual Cash Value</a:t>
            </a:r>
          </a:p>
          <a:p>
            <a:pPr>
              <a:buFont typeface="Wingdings 3" pitchFamily="18" charset="2"/>
              <a:buNone/>
            </a:pPr>
            <a:endParaRPr lang="en-US" altLang="en-US" sz="2000" dirty="0" smtClean="0"/>
          </a:p>
        </p:txBody>
      </p:sp>
      <p:sp>
        <p:nvSpPr>
          <p:cNvPr id="3" name="Title 2"/>
          <p:cNvSpPr>
            <a:spLocks noGrp="1"/>
          </p:cNvSpPr>
          <p:nvPr>
            <p:ph type="title"/>
          </p:nvPr>
        </p:nvSpPr>
        <p:spPr/>
        <p:txBody>
          <a:bodyPr/>
          <a:lstStyle/>
          <a:p>
            <a:pPr>
              <a:defRPr/>
            </a:pPr>
            <a:r>
              <a:rPr lang="en-US" dirty="0" smtClean="0"/>
              <a:t>MWUA Application/ITV Review</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lstStyle/>
          <a:p>
            <a:pPr>
              <a:buFont typeface="Wingdings 3" pitchFamily="18" charset="2"/>
              <a:buNone/>
            </a:pPr>
            <a:r>
              <a:rPr lang="en-US" altLang="en-US" sz="2000" dirty="0" smtClean="0"/>
              <a:t>Agency – Servicing agent is not MW agent, resident license req.</a:t>
            </a:r>
          </a:p>
          <a:p>
            <a:pPr>
              <a:buFont typeface="Wingdings 3" pitchFamily="18" charset="2"/>
              <a:buNone/>
            </a:pPr>
            <a:endParaRPr lang="en-US" altLang="en-US" sz="2000" dirty="0" smtClean="0"/>
          </a:p>
          <a:p>
            <a:pPr>
              <a:buFont typeface="Wingdings 3" pitchFamily="18" charset="2"/>
              <a:buNone/>
            </a:pPr>
            <a:r>
              <a:rPr lang="en-US" altLang="en-US" sz="2000" dirty="0" smtClean="0"/>
              <a:t>Binding provisions – Agent cannot guarantee binding eff. date</a:t>
            </a:r>
          </a:p>
          <a:p>
            <a:pPr>
              <a:buFont typeface="Wingdings 3" pitchFamily="18" charset="2"/>
              <a:buNone/>
            </a:pPr>
            <a:endParaRPr lang="en-US" altLang="en-US" sz="2000" dirty="0" smtClean="0"/>
          </a:p>
          <a:p>
            <a:pPr>
              <a:buFont typeface="Wingdings 3" pitchFamily="18" charset="2"/>
              <a:buNone/>
            </a:pPr>
            <a:r>
              <a:rPr lang="en-US" altLang="en-US" sz="2000" dirty="0" smtClean="0"/>
              <a:t>Cancellations – Fully Earned Premium Rule – 4 exceptions, Prop Sold, Total Loss, Placed Voluntary, &amp; UW cancel for condition</a:t>
            </a:r>
          </a:p>
          <a:p>
            <a:pPr>
              <a:buFont typeface="Wingdings 3" pitchFamily="18" charset="2"/>
              <a:buNone/>
            </a:pPr>
            <a:endParaRPr lang="en-US" altLang="en-US" sz="2000" dirty="0" smtClean="0"/>
          </a:p>
          <a:p>
            <a:pPr>
              <a:buFont typeface="Wingdings 3" pitchFamily="18" charset="2"/>
              <a:buNone/>
            </a:pPr>
            <a:r>
              <a:rPr lang="en-US" altLang="en-US" sz="2000" dirty="0" smtClean="0"/>
              <a:t>Notices – Acknowledgement (Named Storm Deductible, Flood Coverage Requirement, Fully Earned Premium, Loss Settlement Provisions, Valuation intent ACV or RC).   Important applicant understands.</a:t>
            </a:r>
          </a:p>
          <a:p>
            <a:pPr>
              <a:buFont typeface="Wingdings 3" pitchFamily="18" charset="2"/>
              <a:buNone/>
            </a:pPr>
            <a:endParaRPr lang="en-US" altLang="en-US" sz="2000" dirty="0" smtClean="0"/>
          </a:p>
          <a:p>
            <a:pPr>
              <a:buFont typeface="Wingdings 3" pitchFamily="18" charset="2"/>
              <a:buNone/>
            </a:pPr>
            <a:endParaRPr lang="en-US" altLang="en-US" sz="2000" dirty="0" smtClean="0"/>
          </a:p>
          <a:p>
            <a:pPr>
              <a:buFont typeface="Wingdings 3" pitchFamily="18" charset="2"/>
              <a:buNone/>
            </a:pPr>
            <a:endParaRPr lang="en-US" altLang="en-US" sz="2000" dirty="0" smtClean="0"/>
          </a:p>
        </p:txBody>
      </p:sp>
      <p:sp>
        <p:nvSpPr>
          <p:cNvPr id="3" name="Title 2"/>
          <p:cNvSpPr>
            <a:spLocks noGrp="1"/>
          </p:cNvSpPr>
          <p:nvPr>
            <p:ph type="title"/>
          </p:nvPr>
        </p:nvSpPr>
        <p:spPr/>
        <p:txBody>
          <a:bodyPr/>
          <a:lstStyle/>
          <a:p>
            <a:pPr>
              <a:defRPr/>
            </a:pPr>
            <a:r>
              <a:rPr lang="en-US" dirty="0" smtClean="0"/>
              <a:t>Application/ITV Continued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p:txBody>
          <a:bodyPr/>
          <a:lstStyle/>
          <a:p>
            <a:r>
              <a:rPr lang="en-US" altLang="en-US" sz="2400" smtClean="0"/>
              <a:t>Replacement Cost:</a:t>
            </a:r>
          </a:p>
          <a:p>
            <a:pPr>
              <a:buFont typeface="Wingdings 3" pitchFamily="18" charset="2"/>
              <a:buNone/>
            </a:pPr>
            <a:r>
              <a:rPr lang="en-US" altLang="en-US" sz="2000" smtClean="0"/>
              <a:t>The cost to repair or replace with like kind and quality without deductions for depreciation.  Replace new less deductible.</a:t>
            </a:r>
          </a:p>
          <a:p>
            <a:pPr>
              <a:buFont typeface="Wingdings 3" pitchFamily="18" charset="2"/>
              <a:buNone/>
            </a:pPr>
            <a:endParaRPr lang="en-US" altLang="en-US" sz="2000" smtClean="0"/>
          </a:p>
          <a:p>
            <a:pPr>
              <a:buFont typeface="Wingdings 3" pitchFamily="18" charset="2"/>
              <a:buNone/>
            </a:pPr>
            <a:r>
              <a:rPr lang="en-US" altLang="en-US" sz="2000" smtClean="0"/>
              <a:t>    </a:t>
            </a:r>
            <a:r>
              <a:rPr lang="en-US" altLang="en-US" sz="2400" smtClean="0"/>
              <a:t>Actual Cash Value:</a:t>
            </a:r>
          </a:p>
          <a:p>
            <a:pPr>
              <a:buFont typeface="Wingdings 3" pitchFamily="18" charset="2"/>
              <a:buNone/>
            </a:pPr>
            <a:r>
              <a:rPr lang="en-US" altLang="en-US" sz="2000" smtClean="0"/>
              <a:t>Replacement Cost less depreciation deductions for age, usage, and/or condition.</a:t>
            </a:r>
          </a:p>
          <a:p>
            <a:pPr>
              <a:buFont typeface="Wingdings 3" pitchFamily="18" charset="2"/>
              <a:buNone/>
            </a:pPr>
            <a:endParaRPr lang="en-US" altLang="en-US" sz="2000" smtClean="0"/>
          </a:p>
          <a:p>
            <a:pPr>
              <a:buFont typeface="Wingdings 3" pitchFamily="18" charset="2"/>
              <a:buNone/>
            </a:pPr>
            <a:r>
              <a:rPr lang="en-US" altLang="en-US" sz="2000" smtClean="0"/>
              <a:t>(Note – Real Estate Market Value does not apply to MW valuation.  Most uniform property appraisals provide all 3 </a:t>
            </a:r>
          </a:p>
          <a:p>
            <a:pPr>
              <a:buFont typeface="Wingdings 3" pitchFamily="18" charset="2"/>
              <a:buNone/>
            </a:pPr>
            <a:r>
              <a:rPr lang="en-US" altLang="en-US" sz="2000" smtClean="0"/>
              <a:t>   valuations (Real Estate Market, Replacement Cost, and </a:t>
            </a:r>
          </a:p>
          <a:p>
            <a:pPr>
              <a:buFont typeface="Wingdings 3" pitchFamily="18" charset="2"/>
              <a:buNone/>
            </a:pPr>
            <a:r>
              <a:rPr lang="en-US" altLang="en-US" sz="2000" smtClean="0"/>
              <a:t>   Depreciated value).  </a:t>
            </a:r>
          </a:p>
          <a:p>
            <a:pPr>
              <a:buFont typeface="Wingdings 3" pitchFamily="18" charset="2"/>
              <a:buNone/>
            </a:pPr>
            <a:endParaRPr lang="en-US" altLang="en-US" sz="2000" smtClean="0"/>
          </a:p>
          <a:p>
            <a:pPr>
              <a:buFont typeface="Wingdings 3" pitchFamily="18" charset="2"/>
              <a:buNone/>
            </a:pPr>
            <a:endParaRPr lang="en-US" altLang="en-US" sz="2000" smtClean="0"/>
          </a:p>
          <a:p>
            <a:pPr>
              <a:buFont typeface="Wingdings 3" pitchFamily="18" charset="2"/>
              <a:buNone/>
            </a:pPr>
            <a:endParaRPr lang="en-US" altLang="en-US" sz="2000" smtClean="0"/>
          </a:p>
          <a:p>
            <a:pPr>
              <a:buFont typeface="Wingdings 3" pitchFamily="18" charset="2"/>
              <a:buNone/>
            </a:pPr>
            <a:endParaRPr lang="en-US" altLang="en-US" sz="2000" smtClean="0"/>
          </a:p>
          <a:p>
            <a:pPr>
              <a:buFont typeface="Wingdings 3" pitchFamily="18" charset="2"/>
              <a:buNone/>
            </a:pPr>
            <a:r>
              <a:rPr lang="en-US" altLang="en-US" sz="2400" smtClean="0"/>
              <a:t>  </a:t>
            </a:r>
          </a:p>
        </p:txBody>
      </p:sp>
      <p:sp>
        <p:nvSpPr>
          <p:cNvPr id="3" name="Title 2"/>
          <p:cNvSpPr>
            <a:spLocks noGrp="1"/>
          </p:cNvSpPr>
          <p:nvPr>
            <p:ph type="title"/>
          </p:nvPr>
        </p:nvSpPr>
        <p:spPr/>
        <p:txBody>
          <a:bodyPr/>
          <a:lstStyle/>
          <a:p>
            <a:pPr>
              <a:defRPr/>
            </a:pPr>
            <a:r>
              <a:rPr lang="en-US" dirty="0" smtClean="0"/>
              <a:t>Insurance to Value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1"/>
          <p:cNvSpPr>
            <a:spLocks noGrp="1"/>
          </p:cNvSpPr>
          <p:nvPr>
            <p:ph idx="1"/>
          </p:nvPr>
        </p:nvSpPr>
        <p:spPr/>
        <p:txBody>
          <a:bodyPr/>
          <a:lstStyle/>
          <a:p>
            <a:r>
              <a:rPr lang="en-US" altLang="en-US" dirty="0" smtClean="0"/>
              <a:t>Important Points:</a:t>
            </a:r>
            <a:endParaRPr lang="en-US" altLang="en-US" sz="2000" dirty="0" smtClean="0"/>
          </a:p>
          <a:p>
            <a:pPr>
              <a:buFont typeface="Wingdings 3" pitchFamily="18" charset="2"/>
              <a:buNone/>
            </a:pPr>
            <a:endParaRPr lang="en-US" altLang="en-US" sz="2000" dirty="0" smtClean="0"/>
          </a:p>
          <a:p>
            <a:pPr>
              <a:buFont typeface="Wingdings 3" pitchFamily="18" charset="2"/>
              <a:buNone/>
            </a:pPr>
            <a:r>
              <a:rPr lang="en-US" altLang="en-US" sz="2000" dirty="0" smtClean="0"/>
              <a:t>Personal Property/Contents and Structures that are not buildings are actual cash value depreciated value only. Other structures can be scheduled or considered part of the 10% of limit extension.</a:t>
            </a:r>
          </a:p>
          <a:p>
            <a:pPr>
              <a:buFont typeface="Wingdings 3" pitchFamily="18" charset="2"/>
              <a:buNone/>
            </a:pPr>
            <a:endParaRPr lang="en-US" altLang="en-US" sz="2000" dirty="0" smtClean="0"/>
          </a:p>
          <a:p>
            <a:pPr>
              <a:buFont typeface="Wingdings 3" pitchFamily="18" charset="2"/>
              <a:buNone/>
            </a:pPr>
            <a:r>
              <a:rPr lang="en-US" altLang="en-US" sz="2000" dirty="0" smtClean="0"/>
              <a:t>Scheduled buildings are valued by claims adjuster at the time of loss and if not within 80% of full replacement cost are subject to replacement cost coinsurance or actual cash value depreciated penalties.  </a:t>
            </a:r>
            <a:r>
              <a:rPr lang="en-US" altLang="en-US" sz="2000" dirty="0"/>
              <a:t>A</a:t>
            </a:r>
            <a:r>
              <a:rPr lang="en-US" altLang="en-US" sz="2000" dirty="0" smtClean="0"/>
              <a:t>pplication intent does not impact loss settlement provisions.  Important for insured to understand this.  Same for scheduled outbuildings.</a:t>
            </a:r>
          </a:p>
        </p:txBody>
      </p:sp>
      <p:sp>
        <p:nvSpPr>
          <p:cNvPr id="3" name="Title 2"/>
          <p:cNvSpPr>
            <a:spLocks noGrp="1"/>
          </p:cNvSpPr>
          <p:nvPr>
            <p:ph type="title"/>
          </p:nvPr>
        </p:nvSpPr>
        <p:spPr/>
        <p:txBody>
          <a:bodyPr/>
          <a:lstStyle/>
          <a:p>
            <a:pPr>
              <a:defRPr/>
            </a:pPr>
            <a:r>
              <a:rPr lang="en-US" dirty="0" smtClean="0"/>
              <a:t>Loss Settlement Provisions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p:txBody>
          <a:bodyPr/>
          <a:lstStyle/>
          <a:p>
            <a:r>
              <a:rPr lang="en-US" altLang="en-US" dirty="0" smtClean="0"/>
              <a:t>New Business Applications:</a:t>
            </a:r>
          </a:p>
          <a:p>
            <a:pPr>
              <a:buFont typeface="Wingdings 3" pitchFamily="18" charset="2"/>
              <a:buNone/>
            </a:pPr>
            <a:r>
              <a:rPr lang="en-US" altLang="en-US" sz="2000" dirty="0" smtClean="0"/>
              <a:t>Application ITV Screening – economy, standard, custom</a:t>
            </a:r>
          </a:p>
          <a:p>
            <a:pPr>
              <a:buFont typeface="Wingdings 3" pitchFamily="18" charset="2"/>
              <a:buNone/>
            </a:pPr>
            <a:endParaRPr lang="en-US" altLang="en-US" sz="2000" dirty="0" smtClean="0"/>
          </a:p>
          <a:p>
            <a:pPr>
              <a:buFont typeface="Wingdings 3" pitchFamily="18" charset="2"/>
              <a:buNone/>
            </a:pPr>
            <a:r>
              <a:rPr lang="en-US" altLang="en-US" sz="2000" dirty="0" smtClean="0"/>
              <a:t>Follow up inspection – handling variances app to inspection</a:t>
            </a:r>
          </a:p>
          <a:p>
            <a:pPr>
              <a:buFont typeface="Wingdings 3" pitchFamily="18" charset="2"/>
              <a:buNone/>
            </a:pPr>
            <a:endParaRPr lang="en-US" altLang="en-US" sz="2000" dirty="0" smtClean="0"/>
          </a:p>
          <a:p>
            <a:pPr>
              <a:buFont typeface="Wingdings 3" pitchFamily="18" charset="2"/>
              <a:buNone/>
            </a:pPr>
            <a:r>
              <a:rPr lang="en-US" altLang="en-US" sz="2000" dirty="0" smtClean="0"/>
              <a:t>ITV variance process – new application versus inspection result</a:t>
            </a:r>
          </a:p>
          <a:p>
            <a:pPr>
              <a:buFont typeface="Wingdings 3" pitchFamily="18" charset="2"/>
              <a:buNone/>
            </a:pPr>
            <a:endParaRPr lang="en-US" altLang="en-US" dirty="0" smtClean="0"/>
          </a:p>
          <a:p>
            <a:r>
              <a:rPr lang="en-US" altLang="en-US" dirty="0" smtClean="0"/>
              <a:t>Renewal Updates:</a:t>
            </a:r>
          </a:p>
          <a:p>
            <a:pPr>
              <a:buFont typeface="Wingdings 3" pitchFamily="18" charset="2"/>
              <a:buNone/>
            </a:pPr>
            <a:r>
              <a:rPr lang="en-US" altLang="en-US" sz="2000" dirty="0" smtClean="0"/>
              <a:t>General variance process – construction, zone, etc.</a:t>
            </a:r>
          </a:p>
          <a:p>
            <a:pPr>
              <a:buFont typeface="Wingdings 3" pitchFamily="18" charset="2"/>
              <a:buNone/>
            </a:pPr>
            <a:endParaRPr lang="en-US" altLang="en-US" sz="2000" dirty="0" smtClean="0"/>
          </a:p>
          <a:p>
            <a:pPr>
              <a:buFont typeface="Wingdings 3" pitchFamily="18" charset="2"/>
              <a:buNone/>
            </a:pPr>
            <a:r>
              <a:rPr lang="en-US" altLang="en-US" sz="2000" dirty="0" smtClean="0"/>
              <a:t>ITV variance process – different from new app variance approach – insured can defer to next renewal for correction</a:t>
            </a:r>
          </a:p>
          <a:p>
            <a:endParaRPr lang="en-US" altLang="en-US" sz="2000" dirty="0" smtClean="0"/>
          </a:p>
        </p:txBody>
      </p:sp>
      <p:sp>
        <p:nvSpPr>
          <p:cNvPr id="3" name="Title 2"/>
          <p:cNvSpPr>
            <a:spLocks noGrp="1"/>
          </p:cNvSpPr>
          <p:nvPr>
            <p:ph type="title"/>
          </p:nvPr>
        </p:nvSpPr>
        <p:spPr/>
        <p:txBody>
          <a:bodyPr/>
          <a:lstStyle/>
          <a:p>
            <a:pPr>
              <a:defRPr/>
            </a:pPr>
            <a:r>
              <a:rPr lang="en-US" dirty="0" smtClean="0"/>
              <a:t>Inspection Process/ITV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38200"/>
            <a:ext cx="6019800" cy="523220"/>
          </a:xfrm>
          <a:prstGeom prst="rect">
            <a:avLst/>
          </a:prstGeom>
          <a:noFill/>
        </p:spPr>
        <p:txBody>
          <a:bodyPr wrap="square" rtlCol="0">
            <a:spAutoFit/>
          </a:bodyPr>
          <a:lstStyle/>
          <a:p>
            <a:r>
              <a:rPr lang="en-US" sz="2800" b="1" dirty="0" smtClean="0"/>
              <a:t>SUREPOWER POLICY SYSTEM</a:t>
            </a:r>
            <a:endParaRPr lang="en-US" sz="2800" b="1" dirty="0"/>
          </a:p>
        </p:txBody>
      </p:sp>
      <p:sp>
        <p:nvSpPr>
          <p:cNvPr id="3" name="TextBox 2"/>
          <p:cNvSpPr txBox="1"/>
          <p:nvPr/>
        </p:nvSpPr>
        <p:spPr>
          <a:xfrm>
            <a:off x="914400" y="1600200"/>
            <a:ext cx="6705600" cy="3693319"/>
          </a:xfrm>
          <a:prstGeom prst="rect">
            <a:avLst/>
          </a:prstGeom>
          <a:noFill/>
        </p:spPr>
        <p:txBody>
          <a:bodyPr wrap="square" rtlCol="0">
            <a:spAutoFit/>
          </a:bodyPr>
          <a:lstStyle/>
          <a:p>
            <a:r>
              <a:rPr lang="en-US" b="1" dirty="0" smtClean="0"/>
              <a:t>Rhonda Dunn - Underwriting Manager</a:t>
            </a:r>
          </a:p>
          <a:p>
            <a:endParaRPr lang="en-US" b="1" dirty="0"/>
          </a:p>
          <a:p>
            <a:r>
              <a:rPr lang="en-US" b="1" dirty="0" smtClean="0"/>
              <a:t>Activity Tab -  </a:t>
            </a:r>
            <a:r>
              <a:rPr lang="en-US" dirty="0" smtClean="0"/>
              <a:t>View, print, or email policies, endorsements, etc.</a:t>
            </a:r>
          </a:p>
          <a:p>
            <a:endParaRPr lang="en-US" b="1" dirty="0"/>
          </a:p>
          <a:p>
            <a:r>
              <a:rPr lang="en-US" b="1" dirty="0" smtClean="0"/>
              <a:t>History Tab -  </a:t>
            </a:r>
            <a:r>
              <a:rPr lang="en-US" dirty="0" smtClean="0"/>
              <a:t>How to view the policy period you want to see</a:t>
            </a:r>
          </a:p>
          <a:p>
            <a:endParaRPr lang="en-US" b="1" dirty="0"/>
          </a:p>
          <a:p>
            <a:r>
              <a:rPr lang="en-US" b="1" dirty="0" smtClean="0"/>
              <a:t>Billing Screen -  </a:t>
            </a:r>
            <a:r>
              <a:rPr lang="en-US" dirty="0" smtClean="0"/>
              <a:t>How to read premium paid, due, and who pays</a:t>
            </a:r>
          </a:p>
          <a:p>
            <a:endParaRPr lang="en-US" b="1" dirty="0"/>
          </a:p>
          <a:p>
            <a:r>
              <a:rPr lang="en-US" b="1" dirty="0" smtClean="0"/>
              <a:t>Rating Worksheet – </a:t>
            </a:r>
            <a:r>
              <a:rPr lang="en-US" dirty="0" smtClean="0"/>
              <a:t>How to see premium rating information</a:t>
            </a:r>
          </a:p>
          <a:p>
            <a:endParaRPr lang="en-US" b="1" dirty="0"/>
          </a:p>
          <a:p>
            <a:r>
              <a:rPr lang="en-US" b="1" dirty="0" smtClean="0"/>
              <a:t>Risk Tab – </a:t>
            </a:r>
            <a:r>
              <a:rPr lang="en-US" dirty="0" smtClean="0"/>
              <a:t>How to see the UW information for each location</a:t>
            </a:r>
          </a:p>
          <a:p>
            <a:endParaRPr lang="en-US" b="1" dirty="0"/>
          </a:p>
          <a:p>
            <a:r>
              <a:rPr lang="en-US" b="1" dirty="0" smtClean="0"/>
              <a:t>Claim Tab – </a:t>
            </a:r>
            <a:r>
              <a:rPr lang="en-US" dirty="0" smtClean="0"/>
              <a:t>How to see updated claim information/status</a:t>
            </a:r>
            <a:endParaRPr lang="en-US" b="1" dirty="0"/>
          </a:p>
        </p:txBody>
      </p:sp>
    </p:spTree>
    <p:extLst>
      <p:ext uri="{BB962C8B-B14F-4D97-AF65-F5344CB8AC3E}">
        <p14:creationId xmlns:p14="http://schemas.microsoft.com/office/powerpoint/2010/main" val="1696678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1"/>
          <p:cNvSpPr>
            <a:spLocks noGrp="1"/>
          </p:cNvSpPr>
          <p:nvPr>
            <p:ph idx="1"/>
          </p:nvPr>
        </p:nvSpPr>
        <p:spPr/>
        <p:txBody>
          <a:bodyPr/>
          <a:lstStyle/>
          <a:p>
            <a:pPr>
              <a:buFont typeface="Wingdings 3" pitchFamily="18" charset="2"/>
              <a:buNone/>
            </a:pPr>
            <a:endParaRPr lang="en-US" altLang="en-US" dirty="0" smtClean="0"/>
          </a:p>
          <a:p>
            <a:pPr>
              <a:buFont typeface="Wingdings 3" pitchFamily="18" charset="2"/>
              <a:buNone/>
            </a:pPr>
            <a:r>
              <a:rPr lang="en-US" altLang="en-US" dirty="0" smtClean="0"/>
              <a:t>What are your questions regarding MWUA process and procedures?</a:t>
            </a:r>
          </a:p>
          <a:p>
            <a:pPr>
              <a:buFont typeface="Wingdings 3" pitchFamily="18" charset="2"/>
              <a:buNone/>
            </a:pPr>
            <a:endParaRPr lang="en-US" altLang="en-US" dirty="0" smtClean="0"/>
          </a:p>
          <a:p>
            <a:pPr>
              <a:buFont typeface="Wingdings 3" pitchFamily="18" charset="2"/>
              <a:buNone/>
            </a:pPr>
            <a:r>
              <a:rPr lang="en-US" altLang="en-US" dirty="0" smtClean="0"/>
              <a:t>What can MWUA do to improve operations?</a:t>
            </a:r>
          </a:p>
          <a:p>
            <a:pPr>
              <a:buFont typeface="Wingdings 3" pitchFamily="18" charset="2"/>
              <a:buNone/>
            </a:pPr>
            <a:endParaRPr lang="en-US" altLang="en-US" dirty="0" smtClean="0"/>
          </a:p>
          <a:p>
            <a:pPr>
              <a:buFont typeface="Wingdings 3" pitchFamily="18" charset="2"/>
              <a:buNone/>
            </a:pPr>
            <a:r>
              <a:rPr lang="en-US" altLang="en-US" dirty="0" smtClean="0"/>
              <a:t>Closing remarks – Brad Little</a:t>
            </a:r>
          </a:p>
          <a:p>
            <a:pPr>
              <a:buFont typeface="Wingdings 3" pitchFamily="18" charset="2"/>
              <a:buNone/>
            </a:pPr>
            <a:endParaRPr lang="en-US" altLang="en-US" dirty="0" smtClean="0"/>
          </a:p>
          <a:p>
            <a:pPr>
              <a:buFont typeface="Wingdings 3" pitchFamily="18" charset="2"/>
              <a:buNone/>
            </a:pPr>
            <a:r>
              <a:rPr lang="en-US" altLang="en-US" dirty="0" smtClean="0"/>
              <a:t>Thanks for attending this training session!!!</a:t>
            </a:r>
          </a:p>
        </p:txBody>
      </p:sp>
      <p:sp>
        <p:nvSpPr>
          <p:cNvPr id="3" name="Title 2"/>
          <p:cNvSpPr>
            <a:spLocks noGrp="1"/>
          </p:cNvSpPr>
          <p:nvPr>
            <p:ph type="title"/>
          </p:nvPr>
        </p:nvSpPr>
        <p:spPr/>
        <p:txBody>
          <a:bodyPr/>
          <a:lstStyle/>
          <a:p>
            <a:pPr>
              <a:defRPr/>
            </a:pPr>
            <a:r>
              <a:rPr lang="en-US" dirty="0" smtClean="0"/>
              <a:t>Questions and Answers?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304800"/>
            <a:ext cx="8229600" cy="1066800"/>
          </a:xfrm>
        </p:spPr>
        <p:txBody>
          <a:bodyPr wrap="square" lIns="91440" tIns="45720" rIns="91440" bIns="45720" numCol="1" anchorCtr="0" compatLnSpc="1">
            <a:prstTxWarp prst="textNoShape">
              <a:avLst/>
            </a:prstTxWarp>
            <a:normAutofit fontScale="90000"/>
          </a:bodyPr>
          <a:lstStyle/>
          <a:p>
            <a:pPr algn="ctr" eaLnBrk="1" hangingPunct="1">
              <a:defRPr/>
            </a:pPr>
            <a:r>
              <a:rPr lang="en-US" sz="3500" dirty="0" smtClean="0">
                <a:effectLst/>
              </a:rPr>
              <a:t>Changes- Post Katrina</a:t>
            </a:r>
            <a:br>
              <a:rPr lang="en-US" sz="3500" dirty="0" smtClean="0">
                <a:effectLst/>
              </a:rPr>
            </a:br>
            <a:r>
              <a:rPr lang="en-US" sz="2000" dirty="0" smtClean="0">
                <a:effectLst/>
              </a:rPr>
              <a:t>The Last 10 Years</a:t>
            </a:r>
            <a:r>
              <a:rPr lang="en-US" sz="3500" dirty="0" smtClean="0">
                <a:effectLst/>
              </a:rPr>
              <a:t/>
            </a:r>
            <a:br>
              <a:rPr lang="en-US" sz="3500" dirty="0" smtClean="0">
                <a:effectLst/>
              </a:rPr>
            </a:br>
            <a:r>
              <a:rPr lang="en-US" sz="3500" dirty="0" smtClean="0">
                <a:effectLst/>
              </a:rPr>
              <a:t> </a:t>
            </a:r>
          </a:p>
        </p:txBody>
      </p:sp>
      <p:sp>
        <p:nvSpPr>
          <p:cNvPr id="13315" name="Rectangle 3"/>
          <p:cNvSpPr>
            <a:spLocks noGrp="1" noChangeArrowheads="1"/>
          </p:cNvSpPr>
          <p:nvPr>
            <p:ph idx="4294967295"/>
          </p:nvPr>
        </p:nvSpPr>
        <p:spPr>
          <a:xfrm>
            <a:off x="228600" y="1219200"/>
            <a:ext cx="8610600" cy="5029200"/>
          </a:xfrm>
        </p:spPr>
        <p:txBody>
          <a:bodyPr/>
          <a:lstStyle/>
          <a:p>
            <a:pPr marL="109537" indent="0" eaLnBrk="1" hangingPunct="1">
              <a:lnSpc>
                <a:spcPct val="80000"/>
              </a:lnSpc>
              <a:buNone/>
              <a:defRPr/>
            </a:pPr>
            <a:endParaRPr lang="en-US" altLang="en-US" sz="2100" dirty="0">
              <a:latin typeface="Arial" charset="0"/>
            </a:endParaRPr>
          </a:p>
          <a:p>
            <a:pPr eaLnBrk="1" hangingPunct="1">
              <a:lnSpc>
                <a:spcPct val="80000"/>
              </a:lnSpc>
              <a:defRPr/>
            </a:pPr>
            <a:r>
              <a:rPr lang="en-US" altLang="en-US" sz="2100" dirty="0" smtClean="0">
                <a:latin typeface="Arial" charset="0"/>
              </a:rPr>
              <a:t>HB 1500 Signed into law changing MWUA .</a:t>
            </a:r>
          </a:p>
          <a:p>
            <a:pPr lvl="1" eaLnBrk="1" hangingPunct="1">
              <a:lnSpc>
                <a:spcPct val="80000"/>
              </a:lnSpc>
              <a:defRPr/>
            </a:pPr>
            <a:r>
              <a:rPr lang="en-US" altLang="en-US" sz="1700" dirty="0" smtClean="0">
                <a:latin typeface="Arial" charset="0"/>
              </a:rPr>
              <a:t>Stabilized the statewide property insurance marketplace</a:t>
            </a:r>
          </a:p>
          <a:p>
            <a:pPr lvl="1" eaLnBrk="1" hangingPunct="1">
              <a:lnSpc>
                <a:spcPct val="80000"/>
              </a:lnSpc>
              <a:defRPr/>
            </a:pPr>
            <a:r>
              <a:rPr lang="en-US" altLang="en-US" sz="1700" dirty="0" smtClean="0">
                <a:latin typeface="Arial" charset="0"/>
              </a:rPr>
              <a:t>Limited Assessments to Admitted Carriers.</a:t>
            </a:r>
          </a:p>
          <a:p>
            <a:pPr lvl="1" eaLnBrk="1" hangingPunct="1">
              <a:lnSpc>
                <a:spcPct val="80000"/>
              </a:lnSpc>
              <a:defRPr/>
            </a:pPr>
            <a:r>
              <a:rPr lang="en-US" altLang="en-US" sz="1700" dirty="0" smtClean="0">
                <a:latin typeface="Arial" charset="0"/>
              </a:rPr>
              <a:t>Provided alternative funding mechanisms. </a:t>
            </a:r>
          </a:p>
          <a:p>
            <a:pPr lvl="1" eaLnBrk="1" hangingPunct="1">
              <a:lnSpc>
                <a:spcPct val="80000"/>
              </a:lnSpc>
              <a:defRPr/>
            </a:pPr>
            <a:r>
              <a:rPr lang="en-US" altLang="en-US" sz="1700" dirty="0" smtClean="0">
                <a:latin typeface="Arial" charset="0"/>
              </a:rPr>
              <a:t>Allows for retaining equity to buffer statewide policyholders from surcharges</a:t>
            </a:r>
          </a:p>
          <a:p>
            <a:pPr marL="392113" lvl="1" indent="0" eaLnBrk="1" hangingPunct="1">
              <a:lnSpc>
                <a:spcPct val="80000"/>
              </a:lnSpc>
              <a:buFont typeface="Verdana" pitchFamily="34" charset="0"/>
              <a:buNone/>
              <a:defRPr/>
            </a:pPr>
            <a:endParaRPr lang="en-US" altLang="en-US" sz="1700" dirty="0" smtClean="0">
              <a:latin typeface="Arial" charset="0"/>
            </a:endParaRPr>
          </a:p>
          <a:p>
            <a:pPr marL="109537" indent="0" algn="ctr" eaLnBrk="1" hangingPunct="1">
              <a:lnSpc>
                <a:spcPct val="80000"/>
              </a:lnSpc>
              <a:buFont typeface="Wingdings 3" pitchFamily="18" charset="2"/>
              <a:buNone/>
              <a:defRPr/>
            </a:pPr>
            <a:r>
              <a:rPr lang="en-US" altLang="en-US" sz="2100" dirty="0" smtClean="0">
                <a:latin typeface="Arial" charset="0"/>
              </a:rPr>
              <a:t>ADMINISTRATIVE/OPERATIONAL CHANGES</a:t>
            </a:r>
          </a:p>
          <a:p>
            <a:pPr marL="109537" indent="0" algn="ctr" eaLnBrk="1" hangingPunct="1">
              <a:lnSpc>
                <a:spcPct val="80000"/>
              </a:lnSpc>
              <a:buFont typeface="Wingdings 3" pitchFamily="18" charset="2"/>
              <a:buNone/>
              <a:defRPr/>
            </a:pPr>
            <a:endParaRPr lang="en-US" altLang="en-US" sz="2100" dirty="0" smtClean="0">
              <a:latin typeface="Arial" charset="0"/>
            </a:endParaRPr>
          </a:p>
          <a:p>
            <a:pPr marL="109537" indent="0" eaLnBrk="1" hangingPunct="1">
              <a:lnSpc>
                <a:spcPct val="80000"/>
              </a:lnSpc>
              <a:buNone/>
              <a:defRPr/>
            </a:pPr>
            <a:r>
              <a:rPr lang="en-US" altLang="en-US" sz="2100" dirty="0" smtClean="0">
                <a:latin typeface="Arial" charset="0"/>
              </a:rPr>
              <a:t>*  Geographic rating tiers – 5 rating zones</a:t>
            </a:r>
          </a:p>
          <a:p>
            <a:pPr eaLnBrk="1" hangingPunct="1">
              <a:lnSpc>
                <a:spcPct val="80000"/>
              </a:lnSpc>
              <a:defRPr/>
            </a:pPr>
            <a:endParaRPr lang="en-US" altLang="en-US" sz="2100" dirty="0" smtClean="0">
              <a:latin typeface="Arial" charset="0"/>
            </a:endParaRPr>
          </a:p>
          <a:p>
            <a:pPr marL="109537" indent="0" eaLnBrk="1" hangingPunct="1">
              <a:lnSpc>
                <a:spcPct val="80000"/>
              </a:lnSpc>
              <a:buNone/>
              <a:defRPr/>
            </a:pPr>
            <a:r>
              <a:rPr lang="en-US" altLang="en-US" sz="2100" dirty="0" smtClean="0">
                <a:latin typeface="Arial" charset="0"/>
              </a:rPr>
              <a:t>*  Flood </a:t>
            </a:r>
            <a:r>
              <a:rPr lang="en-US" altLang="en-US" sz="2100" dirty="0">
                <a:latin typeface="Arial" charset="0"/>
              </a:rPr>
              <a:t>requirement for A and V zones </a:t>
            </a:r>
            <a:endParaRPr lang="en-US" altLang="en-US" sz="2100" dirty="0" smtClean="0">
              <a:latin typeface="Arial" charset="0"/>
            </a:endParaRPr>
          </a:p>
          <a:p>
            <a:pPr eaLnBrk="1" hangingPunct="1">
              <a:lnSpc>
                <a:spcPct val="80000"/>
              </a:lnSpc>
              <a:defRPr/>
            </a:pPr>
            <a:endParaRPr lang="en-US" altLang="en-US" sz="2100" dirty="0" smtClean="0">
              <a:latin typeface="Arial" charset="0"/>
            </a:endParaRPr>
          </a:p>
          <a:p>
            <a:pPr marL="109537" indent="0" eaLnBrk="1" hangingPunct="1">
              <a:lnSpc>
                <a:spcPct val="80000"/>
              </a:lnSpc>
              <a:buNone/>
              <a:defRPr/>
            </a:pPr>
            <a:r>
              <a:rPr lang="en-US" altLang="en-US" sz="2100" dirty="0" smtClean="0">
                <a:latin typeface="Arial" charset="0"/>
              </a:rPr>
              <a:t>*  Optional Deductibles – (5%, 10%, 15% &amp; 20%)</a:t>
            </a:r>
          </a:p>
          <a:p>
            <a:pPr marL="109537" indent="0" eaLnBrk="1" hangingPunct="1">
              <a:lnSpc>
                <a:spcPct val="80000"/>
              </a:lnSpc>
              <a:buNone/>
              <a:defRPr/>
            </a:pPr>
            <a:endParaRPr lang="en-US" altLang="en-US" sz="2100" dirty="0">
              <a:latin typeface="Arial" charset="0"/>
            </a:endParaRPr>
          </a:p>
          <a:p>
            <a:pPr marL="109537" indent="0" eaLnBrk="1" hangingPunct="1">
              <a:lnSpc>
                <a:spcPct val="80000"/>
              </a:lnSpc>
              <a:buNone/>
              <a:defRPr/>
            </a:pPr>
            <a:r>
              <a:rPr lang="en-US" altLang="en-US" sz="2100" dirty="0" smtClean="0">
                <a:latin typeface="Arial" charset="0"/>
              </a:rPr>
              <a:t>*  Fully Earned Premium Rule – Prevent Short Term Purchase</a:t>
            </a:r>
          </a:p>
          <a:p>
            <a:pPr marL="109537" indent="0" eaLnBrk="1" hangingPunct="1">
              <a:lnSpc>
                <a:spcPct val="80000"/>
              </a:lnSpc>
              <a:buNone/>
              <a:defRPr/>
            </a:pPr>
            <a:endParaRPr lang="en-US" altLang="en-US" sz="2100" dirty="0">
              <a:latin typeface="Arial" charset="0"/>
            </a:endParaRPr>
          </a:p>
          <a:p>
            <a:pPr eaLnBrk="1" hangingPunct="1">
              <a:lnSpc>
                <a:spcPct val="80000"/>
              </a:lnSpc>
              <a:defRPr/>
            </a:pPr>
            <a:endParaRPr lang="en-US" altLang="en-US" sz="2100" dirty="0" smtClean="0">
              <a:latin typeface="Arial" charset="0"/>
            </a:endParaRPr>
          </a:p>
          <a:p>
            <a:pPr eaLnBrk="1" hangingPunct="1">
              <a:lnSpc>
                <a:spcPct val="80000"/>
              </a:lnSpc>
              <a:buFont typeface="Wingdings 3" pitchFamily="18" charset="2"/>
              <a:buNone/>
              <a:defRPr/>
            </a:pPr>
            <a:endParaRPr lang="en-US" altLang="en-US" sz="2100" dirty="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005" y="1905000"/>
            <a:ext cx="7391400" cy="4696670"/>
          </a:xfrm>
          <a:prstGeom prst="rect">
            <a:avLst/>
          </a:prstGeom>
        </p:spPr>
        <p:txBody>
          <a:bodyPr>
            <a:spAutoFit/>
          </a:bodyPr>
          <a:lstStyle/>
          <a:p>
            <a:pPr>
              <a:lnSpc>
                <a:spcPct val="80000"/>
              </a:lnSpc>
              <a:defRPr/>
            </a:pPr>
            <a:r>
              <a:rPr lang="en-US" altLang="en-US" sz="2000" dirty="0" smtClean="0"/>
              <a:t>*    Updated </a:t>
            </a:r>
            <a:r>
              <a:rPr lang="en-US" altLang="en-US" sz="2000" dirty="0"/>
              <a:t>and modernized coverage forms</a:t>
            </a:r>
          </a:p>
          <a:p>
            <a:pPr marL="342900" indent="-342900">
              <a:lnSpc>
                <a:spcPct val="80000"/>
              </a:lnSpc>
              <a:buFont typeface="Wingdings" panose="05000000000000000000" pitchFamily="2" charset="2"/>
              <a:buChar char="§"/>
              <a:defRPr/>
            </a:pPr>
            <a:endParaRPr lang="en-US" altLang="en-US" sz="2000" dirty="0"/>
          </a:p>
          <a:p>
            <a:pPr>
              <a:lnSpc>
                <a:spcPct val="80000"/>
              </a:lnSpc>
              <a:defRPr/>
            </a:pPr>
            <a:r>
              <a:rPr lang="en-US" altLang="en-US" sz="2000" dirty="0" smtClean="0"/>
              <a:t>*    Enhanced </a:t>
            </a:r>
            <a:r>
              <a:rPr lang="en-US" altLang="en-US" sz="2000" dirty="0"/>
              <a:t>exposure data gathering to improve </a:t>
            </a:r>
            <a:r>
              <a:rPr lang="en-US" altLang="en-US" sz="2000" dirty="0" smtClean="0"/>
              <a:t>modeling</a:t>
            </a:r>
          </a:p>
          <a:p>
            <a:pPr>
              <a:lnSpc>
                <a:spcPct val="80000"/>
              </a:lnSpc>
              <a:defRPr/>
            </a:pPr>
            <a:r>
              <a:rPr lang="en-US" altLang="en-US" sz="2000" dirty="0"/>
              <a:t> </a:t>
            </a:r>
            <a:r>
              <a:rPr lang="en-US" altLang="en-US" sz="2000" dirty="0" smtClean="0"/>
              <a:t>    data – Update Inspections – Insurance to Value UW</a:t>
            </a:r>
            <a:endParaRPr lang="en-US" altLang="en-US" sz="2000" dirty="0"/>
          </a:p>
          <a:p>
            <a:pPr marL="342900" indent="-342900">
              <a:lnSpc>
                <a:spcPct val="80000"/>
              </a:lnSpc>
              <a:buFont typeface="Wingdings" panose="05000000000000000000" pitchFamily="2" charset="2"/>
              <a:buChar char="§"/>
              <a:defRPr/>
            </a:pPr>
            <a:endParaRPr lang="en-US" altLang="en-US" sz="2000" dirty="0"/>
          </a:p>
          <a:p>
            <a:pPr>
              <a:lnSpc>
                <a:spcPct val="80000"/>
              </a:lnSpc>
              <a:defRPr/>
            </a:pPr>
            <a:r>
              <a:rPr lang="en-US" altLang="en-US" sz="2000" dirty="0" smtClean="0"/>
              <a:t>*    No Servicing Carrier – Plans System/Plans staff administer</a:t>
            </a:r>
            <a:endParaRPr lang="en-US" altLang="en-US" dirty="0"/>
          </a:p>
          <a:p>
            <a:pPr marL="800100" lvl="1" indent="-342900">
              <a:lnSpc>
                <a:spcPct val="80000"/>
              </a:lnSpc>
              <a:buFont typeface="Wingdings" panose="05000000000000000000" pitchFamily="2" charset="2"/>
              <a:buChar char="§"/>
              <a:defRPr/>
            </a:pPr>
            <a:endParaRPr lang="en-US" altLang="en-US" dirty="0"/>
          </a:p>
          <a:p>
            <a:pPr marL="0" lvl="1">
              <a:lnSpc>
                <a:spcPct val="80000"/>
              </a:lnSpc>
              <a:defRPr/>
            </a:pPr>
            <a:r>
              <a:rPr lang="en-US" altLang="en-US" sz="2000" dirty="0" smtClean="0"/>
              <a:t>*    Commercial </a:t>
            </a:r>
            <a:r>
              <a:rPr lang="en-US" altLang="en-US" sz="2000" dirty="0"/>
              <a:t>Deductible Changes – </a:t>
            </a:r>
            <a:r>
              <a:rPr lang="en-US" altLang="en-US" sz="2000" dirty="0" smtClean="0"/>
              <a:t>Explain why the change?</a:t>
            </a:r>
            <a:endParaRPr lang="en-US" altLang="en-US" sz="2000" dirty="0"/>
          </a:p>
          <a:p>
            <a:pPr marL="342900" lvl="1" indent="-342900">
              <a:lnSpc>
                <a:spcPct val="80000"/>
              </a:lnSpc>
              <a:buFont typeface="Wingdings" panose="05000000000000000000" pitchFamily="2" charset="2"/>
              <a:buChar char="§"/>
              <a:defRPr/>
            </a:pPr>
            <a:endParaRPr lang="en-US" altLang="en-US" sz="2000" dirty="0"/>
          </a:p>
          <a:p>
            <a:pPr>
              <a:lnSpc>
                <a:spcPct val="80000"/>
              </a:lnSpc>
              <a:defRPr/>
            </a:pPr>
            <a:r>
              <a:rPr lang="en-US" altLang="en-US" sz="2000" dirty="0" smtClean="0"/>
              <a:t>*    Discontinue MWUA Mitigation Program/ Now IBHS Applies</a:t>
            </a:r>
          </a:p>
          <a:p>
            <a:pPr marL="285750" indent="-285750">
              <a:lnSpc>
                <a:spcPct val="80000"/>
              </a:lnSpc>
              <a:buFont typeface="Arial" charset="0"/>
              <a:buChar char="•"/>
              <a:defRPr/>
            </a:pPr>
            <a:endParaRPr lang="en-US" altLang="en-US" sz="2000" dirty="0"/>
          </a:p>
          <a:p>
            <a:pPr marL="342900" indent="-342900">
              <a:lnSpc>
                <a:spcPct val="80000"/>
              </a:lnSpc>
              <a:buFont typeface="Arial" charset="0"/>
              <a:buChar char="•"/>
              <a:defRPr/>
            </a:pPr>
            <a:r>
              <a:rPr lang="en-US" altLang="en-US" sz="2000" dirty="0" smtClean="0"/>
              <a:t>Amended Mandatory Evacuation Coverage</a:t>
            </a:r>
          </a:p>
          <a:p>
            <a:pPr marL="342900" indent="-342900">
              <a:lnSpc>
                <a:spcPct val="80000"/>
              </a:lnSpc>
              <a:buFont typeface="Arial" charset="0"/>
              <a:buChar char="•"/>
              <a:defRPr/>
            </a:pPr>
            <a:endParaRPr lang="en-US" altLang="en-US" sz="2000" dirty="0"/>
          </a:p>
          <a:p>
            <a:pPr marL="342900" indent="-342900">
              <a:lnSpc>
                <a:spcPct val="80000"/>
              </a:lnSpc>
              <a:buFont typeface="Arial" charset="0"/>
              <a:buChar char="•"/>
              <a:defRPr/>
            </a:pPr>
            <a:r>
              <a:rPr lang="en-US" altLang="en-US" sz="2000" dirty="0" smtClean="0"/>
              <a:t>New Requirement for Manufactured/Mobile Homes</a:t>
            </a:r>
          </a:p>
          <a:p>
            <a:pPr marL="285750" indent="-285750">
              <a:lnSpc>
                <a:spcPct val="80000"/>
              </a:lnSpc>
              <a:buFont typeface="Arial" charset="0"/>
              <a:buChar char="•"/>
              <a:defRPr/>
            </a:pPr>
            <a:endParaRPr lang="en-US" altLang="en-US" sz="2000" dirty="0"/>
          </a:p>
          <a:p>
            <a:pPr marL="342900" indent="-342900">
              <a:lnSpc>
                <a:spcPct val="80000"/>
              </a:lnSpc>
              <a:buFont typeface="Arial" charset="0"/>
              <a:buChar char="•"/>
              <a:defRPr/>
            </a:pPr>
            <a:r>
              <a:rPr lang="en-US" altLang="en-US" sz="2000" dirty="0" smtClean="0"/>
              <a:t>Change coming soon – Renewal Information Applications</a:t>
            </a:r>
          </a:p>
          <a:p>
            <a:pPr marL="285750" indent="-285750">
              <a:lnSpc>
                <a:spcPct val="80000"/>
              </a:lnSpc>
              <a:buFont typeface="Arial" charset="0"/>
              <a:buChar char="•"/>
              <a:defRPr/>
            </a:pPr>
            <a:endParaRPr lang="en-US" altLang="en-US" sz="2000" dirty="0"/>
          </a:p>
          <a:p>
            <a:pPr marL="285750" indent="-285750">
              <a:lnSpc>
                <a:spcPct val="80000"/>
              </a:lnSpc>
              <a:buFont typeface="Arial" charset="0"/>
              <a:buChar char="•"/>
              <a:defRPr/>
            </a:pPr>
            <a:endParaRPr lang="en-US" altLang="en-US" dirty="0"/>
          </a:p>
          <a:p>
            <a:pPr marL="800100" lvl="1" indent="-342900">
              <a:lnSpc>
                <a:spcPct val="80000"/>
              </a:lnSpc>
              <a:buFont typeface="Wingdings" panose="05000000000000000000" pitchFamily="2" charset="2"/>
              <a:buChar char="§"/>
              <a:defRPr/>
            </a:pPr>
            <a:endParaRPr lang="en-US" altLang="en-US" dirty="0"/>
          </a:p>
        </p:txBody>
      </p:sp>
      <p:sp>
        <p:nvSpPr>
          <p:cNvPr id="3" name="TextBox 2"/>
          <p:cNvSpPr txBox="1"/>
          <p:nvPr/>
        </p:nvSpPr>
        <p:spPr>
          <a:xfrm>
            <a:off x="1524000" y="914400"/>
            <a:ext cx="5715000" cy="369332"/>
          </a:xfrm>
          <a:prstGeom prst="rect">
            <a:avLst/>
          </a:prstGeom>
          <a:noFill/>
        </p:spPr>
        <p:txBody>
          <a:bodyPr wrap="square" rtlCol="0">
            <a:spAutoFit/>
          </a:bodyPr>
          <a:lstStyle/>
          <a:p>
            <a:r>
              <a:rPr lang="en-US" dirty="0"/>
              <a:t> </a:t>
            </a:r>
            <a:r>
              <a:rPr lang="en-US" dirty="0" smtClean="0"/>
              <a:t>                    (CHANGES CONTINUED)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533400" y="228600"/>
            <a:ext cx="8001000" cy="987425"/>
          </a:xfrm>
        </p:spPr>
        <p:txBody>
          <a:bodyPr wrap="square" lIns="91440" tIns="45720" rIns="91440" bIns="45720" numCol="1" anchorCtr="0" compatLnSpc="1">
            <a:prstTxWarp prst="textNoShape">
              <a:avLst/>
            </a:prstTxWarp>
            <a:noAutofit/>
          </a:bodyPr>
          <a:lstStyle/>
          <a:p>
            <a:pPr eaLnBrk="1" hangingPunct="1">
              <a:defRPr/>
            </a:pPr>
            <a:r>
              <a:rPr lang="en-US" sz="3500" smtClean="0">
                <a:effectLst/>
              </a:rPr>
              <a:t>MWUA growth since 2005</a:t>
            </a:r>
            <a:endParaRPr lang="en-US" sz="3500" smtClean="0">
              <a:solidFill>
                <a:srgbClr val="FF0000"/>
              </a:solidFill>
              <a:effectLst/>
            </a:endParaRPr>
          </a:p>
        </p:txBody>
      </p:sp>
      <p:sp>
        <p:nvSpPr>
          <p:cNvPr id="29699" name="Rectangle 3"/>
          <p:cNvSpPr>
            <a:spLocks noGrp="1" noChangeArrowheads="1"/>
          </p:cNvSpPr>
          <p:nvPr>
            <p:ph sz="half" idx="4294967295"/>
          </p:nvPr>
        </p:nvSpPr>
        <p:spPr>
          <a:xfrm>
            <a:off x="457200" y="1536700"/>
            <a:ext cx="3657600" cy="4589463"/>
          </a:xfrm>
        </p:spPr>
        <p:txBody>
          <a:bodyPr/>
          <a:lstStyle/>
          <a:p>
            <a:pPr eaLnBrk="1" hangingPunct="1"/>
            <a:r>
              <a:rPr lang="en-US" altLang="en-US" sz="3700" b="1" dirty="0" smtClean="0">
                <a:solidFill>
                  <a:srgbClr val="FF0000"/>
                </a:solidFill>
              </a:rPr>
              <a:t>AUGUST ‘05</a:t>
            </a:r>
          </a:p>
          <a:p>
            <a:pPr eaLnBrk="1" hangingPunct="1">
              <a:buFont typeface="Wingdings 3" pitchFamily="18" charset="2"/>
              <a:buNone/>
            </a:pPr>
            <a:r>
              <a:rPr lang="en-US" altLang="en-US" sz="3700" b="1" dirty="0" smtClean="0">
                <a:solidFill>
                  <a:srgbClr val="FF0000"/>
                </a:solidFill>
              </a:rPr>
              <a:t>             </a:t>
            </a:r>
            <a:endParaRPr lang="en-US" altLang="en-US" sz="3700" b="1" dirty="0" smtClean="0"/>
          </a:p>
          <a:p>
            <a:pPr eaLnBrk="1" hangingPunct="1"/>
            <a:r>
              <a:rPr lang="en-US" altLang="en-US" sz="3200" dirty="0" smtClean="0"/>
              <a:t>16,155 polices</a:t>
            </a:r>
          </a:p>
          <a:p>
            <a:pPr eaLnBrk="1" hangingPunct="1"/>
            <a:endParaRPr lang="en-US" altLang="en-US" sz="3200" dirty="0" smtClean="0"/>
          </a:p>
          <a:p>
            <a:pPr eaLnBrk="1" hangingPunct="1"/>
            <a:r>
              <a:rPr lang="en-US" altLang="en-US" sz="3200" dirty="0" smtClean="0"/>
              <a:t>$1.8 billion insured</a:t>
            </a:r>
          </a:p>
          <a:p>
            <a:pPr eaLnBrk="1" hangingPunct="1"/>
            <a:endParaRPr lang="en-US" altLang="en-US" sz="3200" dirty="0" smtClean="0"/>
          </a:p>
          <a:p>
            <a:pPr eaLnBrk="1" hangingPunct="1"/>
            <a:endParaRPr lang="en-US" altLang="en-US" sz="3200" dirty="0" smtClean="0"/>
          </a:p>
          <a:p>
            <a:pPr eaLnBrk="1" hangingPunct="1">
              <a:buFontTx/>
              <a:buNone/>
            </a:pPr>
            <a:endParaRPr lang="en-US" altLang="en-US" sz="3200" dirty="0" smtClean="0"/>
          </a:p>
          <a:p>
            <a:pPr eaLnBrk="1" hangingPunct="1"/>
            <a:endParaRPr lang="en-US" altLang="en-US" sz="3200" dirty="0" smtClean="0"/>
          </a:p>
          <a:p>
            <a:pPr eaLnBrk="1" hangingPunct="1">
              <a:buFontTx/>
              <a:buNone/>
            </a:pPr>
            <a:endParaRPr lang="en-US" altLang="en-US" sz="3200" dirty="0" smtClean="0"/>
          </a:p>
        </p:txBody>
      </p:sp>
      <p:sp>
        <p:nvSpPr>
          <p:cNvPr id="29700" name="Rectangle 4"/>
          <p:cNvSpPr>
            <a:spLocks noGrp="1" noChangeArrowheads="1"/>
          </p:cNvSpPr>
          <p:nvPr>
            <p:ph sz="half" idx="4294967295"/>
          </p:nvPr>
        </p:nvSpPr>
        <p:spPr>
          <a:xfrm>
            <a:off x="4419600" y="1536700"/>
            <a:ext cx="3657600" cy="4589463"/>
          </a:xfrm>
        </p:spPr>
        <p:txBody>
          <a:bodyPr/>
          <a:lstStyle/>
          <a:p>
            <a:pPr eaLnBrk="1" hangingPunct="1"/>
            <a:r>
              <a:rPr lang="en-US" altLang="en-US" sz="3700" b="1" dirty="0" smtClean="0">
                <a:solidFill>
                  <a:srgbClr val="FF0000"/>
                </a:solidFill>
              </a:rPr>
              <a:t>TODAY</a:t>
            </a:r>
          </a:p>
          <a:p>
            <a:pPr eaLnBrk="1" hangingPunct="1"/>
            <a:endParaRPr lang="en-US" altLang="en-US" sz="3700" b="1" dirty="0" smtClean="0">
              <a:solidFill>
                <a:srgbClr val="FF0000"/>
              </a:solidFill>
            </a:endParaRPr>
          </a:p>
          <a:p>
            <a:pPr eaLnBrk="1" hangingPunct="1"/>
            <a:r>
              <a:rPr lang="en-US" altLang="en-US" sz="3200" dirty="0" smtClean="0"/>
              <a:t> 33,348     policies</a:t>
            </a:r>
          </a:p>
          <a:p>
            <a:pPr eaLnBrk="1" hangingPunct="1"/>
            <a:endParaRPr lang="en-US" altLang="en-US" sz="3200" dirty="0" smtClean="0"/>
          </a:p>
          <a:p>
            <a:pPr eaLnBrk="1" hangingPunct="1"/>
            <a:r>
              <a:rPr lang="en-US" altLang="en-US" sz="3200" dirty="0" smtClean="0"/>
              <a:t>$5.18 billion insured </a:t>
            </a:r>
          </a:p>
          <a:p>
            <a:pPr eaLnBrk="1" hangingPunct="1">
              <a:buFontTx/>
              <a:buNone/>
            </a:pPr>
            <a:endParaRPr lang="en-US" alt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77712547"/>
              </p:ext>
            </p:extLst>
          </p:nvPr>
        </p:nvGraphicFramePr>
        <p:xfrm>
          <a:off x="609600" y="533400"/>
          <a:ext cx="80772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0298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1024048" y="1282774"/>
          <a:ext cx="7095904" cy="42924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6914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11608708"/>
              </p:ext>
            </p:extLst>
          </p:nvPr>
        </p:nvGraphicFramePr>
        <p:xfrm>
          <a:off x="1905000" y="152400"/>
          <a:ext cx="5438775" cy="6029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8343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1650</TotalTime>
  <Words>1961</Words>
  <Application>Microsoft Office PowerPoint</Application>
  <PresentationFormat>On-screen Show (4:3)</PresentationFormat>
  <Paragraphs>353</Paragraphs>
  <Slides>37</Slides>
  <Notes>22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Concourse</vt:lpstr>
      <vt:lpstr>1_Office Theme</vt:lpstr>
      <vt:lpstr>Document</vt:lpstr>
      <vt:lpstr>PowerPoint Presentation</vt:lpstr>
      <vt:lpstr>BOARD OF DIRECTORS</vt:lpstr>
      <vt:lpstr>MWUA’s Mission</vt:lpstr>
      <vt:lpstr>Changes- Post Katrina The Last 10 Years  </vt:lpstr>
      <vt:lpstr>PowerPoint Presentation</vt:lpstr>
      <vt:lpstr>MWUA growth since 2005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BCEGS DOES </vt:lpstr>
      <vt:lpstr>WHO GRADES THESE COMMUNITIES?</vt:lpstr>
      <vt:lpstr>WHAT IS A COMMUNITY’S GRADE BASED ON? </vt:lpstr>
      <vt:lpstr>PowerPoint Presentation</vt:lpstr>
      <vt:lpstr>PowerPoint Presentation</vt:lpstr>
      <vt:lpstr>PowerPoint Presentation</vt:lpstr>
      <vt:lpstr>PowerPoint Presentation</vt:lpstr>
      <vt:lpstr>BCEGS EXAMPLE</vt:lpstr>
      <vt:lpstr>WHAT IS NEEDED TO RECEIVE CREDIT?</vt:lpstr>
      <vt:lpstr>PowerPoint Presentation</vt:lpstr>
      <vt:lpstr>PowerPoint Presentation</vt:lpstr>
      <vt:lpstr>PowerPoint Presentation</vt:lpstr>
      <vt:lpstr>PowerPoint Presentation</vt:lpstr>
      <vt:lpstr>The Claims Process</vt:lpstr>
      <vt:lpstr>The Claims Process (con’t)</vt:lpstr>
      <vt:lpstr>The Claims Process (con’t)</vt:lpstr>
      <vt:lpstr>Reporting A Claim</vt:lpstr>
      <vt:lpstr>MWUA Application/ITV Review</vt:lpstr>
      <vt:lpstr>Application/ITV Continued</vt:lpstr>
      <vt:lpstr>Insurance to Value</vt:lpstr>
      <vt:lpstr>Loss Settlement Provisions</vt:lpstr>
      <vt:lpstr>Inspection Process/ITV </vt:lpstr>
      <vt:lpstr>PowerPoint Presentation</vt:lpstr>
      <vt:lpstr>Questions and Answers?</vt:lpstr>
    </vt:vector>
  </TitlesOfParts>
  <Company>Stewart Sneed Hewes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chris.boone</dc:creator>
  <cp:lastModifiedBy>Richard Robb</cp:lastModifiedBy>
  <cp:revision>116</cp:revision>
  <cp:lastPrinted>2011-01-12T20:33:26Z</cp:lastPrinted>
  <dcterms:created xsi:type="dcterms:W3CDTF">2010-03-31T13:51:48Z</dcterms:created>
  <dcterms:modified xsi:type="dcterms:W3CDTF">2016-10-06T15:45:49Z</dcterms:modified>
</cp:coreProperties>
</file>