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49"/>
  </p:notesMasterIdLst>
  <p:sldIdLst>
    <p:sldId id="313" r:id="rId2"/>
    <p:sldId id="312" r:id="rId3"/>
    <p:sldId id="303" r:id="rId4"/>
    <p:sldId id="302" r:id="rId5"/>
    <p:sldId id="336" r:id="rId6"/>
    <p:sldId id="257" r:id="rId7"/>
    <p:sldId id="398" r:id="rId8"/>
    <p:sldId id="281" r:id="rId9"/>
    <p:sldId id="411" r:id="rId10"/>
    <p:sldId id="361" r:id="rId11"/>
    <p:sldId id="362" r:id="rId12"/>
    <p:sldId id="363" r:id="rId13"/>
    <p:sldId id="288" r:id="rId14"/>
    <p:sldId id="290" r:id="rId15"/>
    <p:sldId id="272" r:id="rId16"/>
    <p:sldId id="348" r:id="rId17"/>
    <p:sldId id="367" r:id="rId18"/>
    <p:sldId id="394" r:id="rId19"/>
    <p:sldId id="390" r:id="rId20"/>
    <p:sldId id="389" r:id="rId21"/>
    <p:sldId id="366" r:id="rId22"/>
    <p:sldId id="276" r:id="rId23"/>
    <p:sldId id="346" r:id="rId24"/>
    <p:sldId id="357" r:id="rId25"/>
    <p:sldId id="391" r:id="rId26"/>
    <p:sldId id="324" r:id="rId27"/>
    <p:sldId id="322" r:id="rId28"/>
    <p:sldId id="325" r:id="rId29"/>
    <p:sldId id="376" r:id="rId30"/>
    <p:sldId id="326" r:id="rId31"/>
    <p:sldId id="327" r:id="rId32"/>
    <p:sldId id="392" r:id="rId33"/>
    <p:sldId id="393" r:id="rId34"/>
    <p:sldId id="368" r:id="rId35"/>
    <p:sldId id="369" r:id="rId36"/>
    <p:sldId id="370" r:id="rId37"/>
    <p:sldId id="371" r:id="rId38"/>
    <p:sldId id="380" r:id="rId39"/>
    <p:sldId id="377" r:id="rId40"/>
    <p:sldId id="395" r:id="rId41"/>
    <p:sldId id="396" r:id="rId42"/>
    <p:sldId id="381" r:id="rId43"/>
    <p:sldId id="397" r:id="rId44"/>
    <p:sldId id="383" r:id="rId45"/>
    <p:sldId id="382" r:id="rId46"/>
    <p:sldId id="384" r:id="rId47"/>
    <p:sldId id="335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4660"/>
  </p:normalViewPr>
  <p:slideViewPr>
    <p:cSldViewPr>
      <p:cViewPr varScale="1">
        <p:scale>
          <a:sx n="108" d="100"/>
          <a:sy n="108" d="100"/>
        </p:scale>
        <p:origin x="19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Limits</a:t>
            </a:r>
            <a:r>
              <a:rPr lang="en-US" baseline="0"/>
              <a:t> in Force (000's)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73203622714883"/>
          <c:y val="0.26705082720508611"/>
          <c:w val="0.85859782233698323"/>
          <c:h val="0.54333304089078005"/>
        </c:manualLayout>
      </c:layout>
      <c:lineChart>
        <c:grouping val="standard"/>
        <c:varyColors val="0"/>
        <c:ser>
          <c:idx val="1"/>
          <c:order val="0"/>
          <c:tx>
            <c:strRef>
              <c:f>'BY YEAR'!$E$9</c:f>
              <c:strCache>
                <c:ptCount val="1"/>
                <c:pt idx="0">
                  <c:v>Limits / Billions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4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'BY YEAR'!$B$10:$B$25</c:f>
              <c:numCache>
                <c:formatCode>0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 formatCode="General">
                  <c:v>2016</c:v>
                </c:pt>
                <c:pt idx="13" formatCode="General">
                  <c:v>2017</c:v>
                </c:pt>
                <c:pt idx="14" formatCode="General">
                  <c:v>2018</c:v>
                </c:pt>
                <c:pt idx="15" formatCode="mmm\-yy">
                  <c:v>43678</c:v>
                </c:pt>
              </c:numCache>
            </c:numRef>
          </c:cat>
          <c:val>
            <c:numRef>
              <c:f>'BY YEAR'!$E$10:$E$25</c:f>
              <c:numCache>
                <c:formatCode>#,##0.000</c:formatCode>
                <c:ptCount val="16"/>
                <c:pt idx="0">
                  <c:v>1.6317200000000001</c:v>
                </c:pt>
                <c:pt idx="1">
                  <c:v>1.8729990000000001</c:v>
                </c:pt>
                <c:pt idx="2">
                  <c:v>5.3695089999999999</c:v>
                </c:pt>
                <c:pt idx="3">
                  <c:v>5.6760989999999998</c:v>
                </c:pt>
                <c:pt idx="4">
                  <c:v>6.2530539999999997</c:v>
                </c:pt>
                <c:pt idx="5">
                  <c:v>6.8358150000000002</c:v>
                </c:pt>
                <c:pt idx="6">
                  <c:v>7.2254759999999996</c:v>
                </c:pt>
                <c:pt idx="7">
                  <c:v>7.1819179999999996</c:v>
                </c:pt>
                <c:pt idx="8">
                  <c:v>6.873545</c:v>
                </c:pt>
                <c:pt idx="9">
                  <c:v>6.7432080000000001</c:v>
                </c:pt>
                <c:pt idx="10">
                  <c:v>6.7118288359999996</c:v>
                </c:pt>
                <c:pt idx="11">
                  <c:v>5.8693402360000002</c:v>
                </c:pt>
                <c:pt idx="12">
                  <c:v>4.8589096349999998</c:v>
                </c:pt>
                <c:pt idx="13">
                  <c:v>3.9658906260000002</c:v>
                </c:pt>
                <c:pt idx="14">
                  <c:v>3.2842219259999998</c:v>
                </c:pt>
                <c:pt idx="15">
                  <c:v>2.891813033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A0-47EC-A010-4EC4A24EB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831839"/>
        <c:axId val="403180095"/>
      </c:lineChart>
      <c:catAx>
        <c:axId val="43183183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80095"/>
        <c:crosses val="autoZero"/>
        <c:auto val="1"/>
        <c:lblAlgn val="ctr"/>
        <c:lblOffset val="100"/>
        <c:noMultiLvlLbl val="0"/>
      </c:catAx>
      <c:valAx>
        <c:axId val="40318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83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MWUA RATE HISTORY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366883934028786E-2"/>
          <c:y val="0.12216732542819501"/>
          <c:w val="0.91700232676394899"/>
          <c:h val="0.640552218522091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Beach(A)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68-4EA4-B2A5-4C5AA5EDDA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8-4EA4-B2A5-4C5AA5EDDAEA}"/>
                </c:ext>
              </c:extLst>
            </c:dLbl>
            <c:dLbl>
              <c:idx val="3"/>
              <c:layout>
                <c:manualLayout>
                  <c:x val="-6.5231572080887146E-3"/>
                  <c:y val="-2.30566534914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68-4EA4-B2A5-4C5AA5EDDA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68-4EA4-B2A5-4C5AA5EDDA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68-4EA4-B2A5-4C5AA5EDDA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68-4EA4-B2A5-4C5AA5EDDA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8-4EA4-B2A5-4C5AA5EDDAEA}"/>
                </c:ext>
              </c:extLst>
            </c:dLbl>
            <c:dLbl>
              <c:idx val="8"/>
              <c:layout>
                <c:manualLayout>
                  <c:x val="-4.8923679060665359E-3"/>
                  <c:y val="-2.9644268774703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68-4EA4-B2A5-4C5AA5EDDAE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68-4EA4-B2A5-4C5AA5EDDA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68-4EA4-B2A5-4C5AA5EDDA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68-4EA4-B2A5-4C5AA5EDDAE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68-4EA4-B2A5-4C5AA5EDDAE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68-4EA4-B2A5-4C5AA5EDDAEA}"/>
                </c:ext>
              </c:extLst>
            </c:dLbl>
            <c:dLbl>
              <c:idx val="14"/>
              <c:layout>
                <c:manualLayout>
                  <c:x val="0"/>
                  <c:y val="-2.964426877470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68-4EA4-B2A5-4C5AA5EDD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Pre-Katrina</c:v>
                </c:pt>
                <c:pt idx="1">
                  <c:v>10/1/2006</c:v>
                </c:pt>
                <c:pt idx="2">
                  <c:v>2007</c:v>
                </c:pt>
                <c:pt idx="3">
                  <c:v>6/1/2008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12/1/2013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Sheet1!$B$2:$P$2</c:f>
              <c:numCache>
                <c:formatCode>"$"#,##0</c:formatCode>
                <c:ptCount val="15"/>
                <c:pt idx="0">
                  <c:v>712</c:v>
                </c:pt>
                <c:pt idx="1">
                  <c:v>1353</c:v>
                </c:pt>
                <c:pt idx="2">
                  <c:v>1353</c:v>
                </c:pt>
                <c:pt idx="3">
                  <c:v>1249</c:v>
                </c:pt>
                <c:pt idx="4">
                  <c:v>1249</c:v>
                </c:pt>
                <c:pt idx="5">
                  <c:v>1249</c:v>
                </c:pt>
                <c:pt idx="6">
                  <c:v>1249</c:v>
                </c:pt>
                <c:pt idx="7">
                  <c:v>1249</c:v>
                </c:pt>
                <c:pt idx="8">
                  <c:v>1290</c:v>
                </c:pt>
                <c:pt idx="9">
                  <c:v>1290</c:v>
                </c:pt>
                <c:pt idx="10">
                  <c:v>1290</c:v>
                </c:pt>
                <c:pt idx="11">
                  <c:v>1290</c:v>
                </c:pt>
                <c:pt idx="12">
                  <c:v>1290</c:v>
                </c:pt>
                <c:pt idx="13">
                  <c:v>1290</c:v>
                </c:pt>
                <c:pt idx="14">
                  <c:v>1290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A68-4EA4-B2A5-4C5AA5EDDA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RR / I10 (B)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983034654914711E-3"/>
                  <c:y val="-1.8140580747564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68-4EA4-B2A5-4C5AA5EDDA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68-4EA4-B2A5-4C5AA5EDDAEA}"/>
                </c:ext>
              </c:extLst>
            </c:dLbl>
            <c:dLbl>
              <c:idx val="3"/>
              <c:layout>
                <c:manualLayout>
                  <c:x val="-3.4283300203912868E-2"/>
                  <c:y val="3.1266533876941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68-4EA4-B2A5-4C5AA5EDDA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68-4EA4-B2A5-4C5AA5EDDA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68-4EA4-B2A5-4C5AA5EDDA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68-4EA4-B2A5-4C5AA5EDDA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68-4EA4-B2A5-4C5AA5EDDAEA}"/>
                </c:ext>
              </c:extLst>
            </c:dLbl>
            <c:dLbl>
              <c:idx val="8"/>
              <c:layout>
                <c:manualLayout>
                  <c:x val="-2.9390932297846332E-2"/>
                  <c:y val="3.4560341518574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68-4EA4-B2A5-4C5AA5EDDAE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68-4EA4-B2A5-4C5AA5EDDA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68-4EA4-B2A5-4C5AA5EDDA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68-4EA4-B2A5-4C5AA5EDDAE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68-4EA4-B2A5-4C5AA5EDDAE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A68-4EA4-B2A5-4C5AA5EDD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Pre-Katrina</c:v>
                </c:pt>
                <c:pt idx="1">
                  <c:v>10/1/2006</c:v>
                </c:pt>
                <c:pt idx="2">
                  <c:v>2007</c:v>
                </c:pt>
                <c:pt idx="3">
                  <c:v>6/1/2008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12/1/2013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Sheet1!$B$3:$P$3</c:f>
              <c:numCache>
                <c:formatCode>"$"#,##0</c:formatCode>
                <c:ptCount val="15"/>
                <c:pt idx="0">
                  <c:v>712</c:v>
                </c:pt>
                <c:pt idx="1">
                  <c:v>1353</c:v>
                </c:pt>
                <c:pt idx="2">
                  <c:v>1353</c:v>
                </c:pt>
                <c:pt idx="3">
                  <c:v>1218</c:v>
                </c:pt>
                <c:pt idx="4">
                  <c:v>1218</c:v>
                </c:pt>
                <c:pt idx="5">
                  <c:v>1218</c:v>
                </c:pt>
                <c:pt idx="6">
                  <c:v>1218</c:v>
                </c:pt>
                <c:pt idx="7">
                  <c:v>1218</c:v>
                </c:pt>
                <c:pt idx="8">
                  <c:v>1259</c:v>
                </c:pt>
                <c:pt idx="9">
                  <c:v>1259</c:v>
                </c:pt>
                <c:pt idx="10">
                  <c:v>1259</c:v>
                </c:pt>
                <c:pt idx="11">
                  <c:v>1259</c:v>
                </c:pt>
                <c:pt idx="12">
                  <c:v>1259</c:v>
                </c:pt>
                <c:pt idx="13">
                  <c:v>1259</c:v>
                </c:pt>
                <c:pt idx="14">
                  <c:v>1259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1A68-4EA4-B2A5-4C5AA5EDDA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NI-10/Lower Counties( C 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9897458492414855E-17"/>
                  <c:y val="-3.2938076416337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A68-4EA4-B2A5-4C5AA5EDDA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A68-4EA4-B2A5-4C5AA5EDDAEA}"/>
                </c:ext>
              </c:extLst>
            </c:dLbl>
            <c:dLbl>
              <c:idx val="3"/>
              <c:layout>
                <c:manualLayout>
                  <c:x val="-4.8923679060665359E-3"/>
                  <c:y val="1.9762845849802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A68-4EA4-B2A5-4C5AA5EDDA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A68-4EA4-B2A5-4C5AA5EDDA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A68-4EA4-B2A5-4C5AA5EDDA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A68-4EA4-B2A5-4C5AA5EDDA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A68-4EA4-B2A5-4C5AA5EDDAEA}"/>
                </c:ext>
              </c:extLst>
            </c:dLbl>
            <c:dLbl>
              <c:idx val="8"/>
              <c:layout>
                <c:manualLayout>
                  <c:x val="0"/>
                  <c:y val="2.30566534914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A68-4EA4-B2A5-4C5AA5EDDAE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A68-4EA4-B2A5-4C5AA5EDDA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A68-4EA4-B2A5-4C5AA5EDDA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A68-4EA4-B2A5-4C5AA5EDDAE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A68-4EA4-B2A5-4C5AA5EDDAE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A68-4EA4-B2A5-4C5AA5EDD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Pre-Katrina</c:v>
                </c:pt>
                <c:pt idx="1">
                  <c:v>10/1/2006</c:v>
                </c:pt>
                <c:pt idx="2">
                  <c:v>2007</c:v>
                </c:pt>
                <c:pt idx="3">
                  <c:v>6/1/2008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12/1/2013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Sheet1!$B$4:$P$4</c:f>
              <c:numCache>
                <c:formatCode>"$"#,##0</c:formatCode>
                <c:ptCount val="15"/>
                <c:pt idx="0">
                  <c:v>620</c:v>
                </c:pt>
                <c:pt idx="1">
                  <c:v>1178</c:v>
                </c:pt>
                <c:pt idx="2">
                  <c:v>1178</c:v>
                </c:pt>
                <c:pt idx="3">
                  <c:v>1046</c:v>
                </c:pt>
                <c:pt idx="4">
                  <c:v>1046</c:v>
                </c:pt>
                <c:pt idx="5">
                  <c:v>1046</c:v>
                </c:pt>
                <c:pt idx="6">
                  <c:v>1046</c:v>
                </c:pt>
                <c:pt idx="7">
                  <c:v>1046</c:v>
                </c:pt>
                <c:pt idx="8">
                  <c:v>1079</c:v>
                </c:pt>
                <c:pt idx="9">
                  <c:v>1079</c:v>
                </c:pt>
                <c:pt idx="10">
                  <c:v>1079</c:v>
                </c:pt>
                <c:pt idx="11">
                  <c:v>1079</c:v>
                </c:pt>
                <c:pt idx="12">
                  <c:v>1079</c:v>
                </c:pt>
                <c:pt idx="13">
                  <c:v>1079</c:v>
                </c:pt>
                <c:pt idx="14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1A68-4EA4-B2A5-4C5AA5EDDA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Upper 3 Counties (D)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5940644405750949E-3"/>
                  <c:y val="5.4323187368377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A68-4EA4-B2A5-4C5AA5EDDA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A68-4EA4-B2A5-4C5AA5EDDA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A68-4EA4-B2A5-4C5AA5EDDA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A68-4EA4-B2A5-4C5AA5EDDA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A68-4EA4-B2A5-4C5AA5EDDA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A68-4EA4-B2A5-4C5AA5EDDAE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A68-4EA4-B2A5-4C5AA5EDDA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A68-4EA4-B2A5-4C5AA5EDDA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A68-4EA4-B2A5-4C5AA5EDDAE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A68-4EA4-B2A5-4C5AA5EDDAE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A68-4EA4-B2A5-4C5AA5EDD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Pre-Katrina</c:v>
                </c:pt>
                <c:pt idx="1">
                  <c:v>10/1/2006</c:v>
                </c:pt>
                <c:pt idx="2">
                  <c:v>2007</c:v>
                </c:pt>
                <c:pt idx="3">
                  <c:v>6/1/2008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12/1/2013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Sheet1!$B$5:$P$5</c:f>
              <c:numCache>
                <c:formatCode>"$"#,##0</c:formatCode>
                <c:ptCount val="15"/>
                <c:pt idx="0">
                  <c:v>620</c:v>
                </c:pt>
                <c:pt idx="1">
                  <c:v>1178</c:v>
                </c:pt>
                <c:pt idx="2">
                  <c:v>1178</c:v>
                </c:pt>
                <c:pt idx="3">
                  <c:v>934</c:v>
                </c:pt>
                <c:pt idx="4">
                  <c:v>934</c:v>
                </c:pt>
                <c:pt idx="5">
                  <c:v>934</c:v>
                </c:pt>
                <c:pt idx="6">
                  <c:v>934</c:v>
                </c:pt>
                <c:pt idx="7">
                  <c:v>934</c:v>
                </c:pt>
                <c:pt idx="8">
                  <c:v>964</c:v>
                </c:pt>
                <c:pt idx="9">
                  <c:v>964</c:v>
                </c:pt>
                <c:pt idx="10">
                  <c:v>964</c:v>
                </c:pt>
                <c:pt idx="11">
                  <c:v>964</c:v>
                </c:pt>
                <c:pt idx="12">
                  <c:v>964</c:v>
                </c:pt>
                <c:pt idx="13">
                  <c:v>964</c:v>
                </c:pt>
                <c:pt idx="14">
                  <c:v>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1A68-4EA4-B2A5-4C5AA5EDD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0217583"/>
        <c:axId val="1"/>
      </c:lineChart>
      <c:catAx>
        <c:axId val="184021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21758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0380CB-5CBA-4149-BCD1-857A0E02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C7267D-AD30-4D5A-BA5F-365A535B776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FA13C3-1370-4E59-99F0-4E0E0AC2DBB4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380CB-5CBA-4149-BCD1-857A0E025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8B7749-0F8E-4ACC-A205-7F0E6AEC1432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380CB-5CBA-4149-BCD1-857A0E025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8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BD6233-B91B-4176-BA08-7496057344BF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640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B1CDD9-BB62-40CB-9ACB-3A521435716A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514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4F68D3-7F42-4CCA-8C35-56150683B73D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8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185E6-2CC1-4348-AC1E-BE542D05B938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626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28E3D3-0B41-4A6A-8B2F-98CC2C876829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02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355399-CFBA-4B0D-92A6-6FBB8584FFB2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DD94D2-82AE-4D9F-918E-C4E644FD75E7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E83848-BD86-4453-BCA4-76BE5211CA99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F96CB3-0CCB-4530-9FC3-F59FC8D5D8A0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8DB6DE-6E40-4865-B8A1-EA59DA1B3AAF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F7C548-A282-4EDB-9385-33A854154975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F73391C-F283-4727-936C-A6821B1B8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04F6E8-7B24-4A8C-BAD8-B2646338ED78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08506ED-C2C7-4159-9530-7D640E3F1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12FDD34-F75B-4F74-9D87-479566D1E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F5B62-4D41-41AC-A39B-E7A60920C0B8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70C69-A548-4B0F-8531-96619EB11C1D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271959-FEB7-4B94-A94A-263B262D4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7687-2EEB-435F-BBC5-D4F1CA9E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1AE-FDD1-43A9-B21D-DA3C3C78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4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5D70-1F49-4172-8D7D-4E7733FC7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BAC97F-F2BC-4AF6-A8DA-E30211A0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78598B-7C61-4692-AE9C-9C6833FA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4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A09CB1-046A-4061-B28A-30125E0E9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EBE9F-597C-440C-BFDA-00537AB3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237A-D7E4-4120-884D-14CD14F25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3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780611-3DFB-4FCF-8C08-2E6C2359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4ADF52-F3F5-4C13-9CA0-77E3BB71B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EB3FD4-9D17-47EA-AC58-E482EF1BD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83" r:id="rId2"/>
    <p:sldLayoutId id="2147484299" r:id="rId3"/>
    <p:sldLayoutId id="2147484300" r:id="rId4"/>
    <p:sldLayoutId id="2147484301" r:id="rId5"/>
    <p:sldLayoutId id="2147484302" r:id="rId6"/>
    <p:sldLayoutId id="2147484284" r:id="rId7"/>
    <p:sldLayoutId id="2147484303" r:id="rId8"/>
    <p:sldLayoutId id="2147484304" r:id="rId9"/>
    <p:sldLayoutId id="2147484285" r:id="rId10"/>
    <p:sldLayoutId id="21474842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ewclaims@msplans.com" TargetMode="External"/><Relationship Id="rId2" Type="http://schemas.openxmlformats.org/officeDocument/2006/relationships/hyperlink" Target="https://mwua.iscs.com/innov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claimsdocs@msplans.com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marL="109537" indent="0" algn="ctr" eaLnBrk="1" hangingPunct="1">
              <a:buFont typeface="Wingdings 3" pitchFamily="18" charset="2"/>
              <a:buNone/>
              <a:defRPr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Mississippi Windstorm Underwriting Association</a:t>
            </a:r>
            <a:endParaRPr lang="en-US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109537" indent="0" algn="ctr" eaLnBrk="1" hangingPunct="1">
              <a:buFont typeface="Wingdings 3" pitchFamily="18" charset="2"/>
              <a:buNone/>
              <a:defRPr/>
            </a:pPr>
            <a:r>
              <a:rPr lang="en-US" alt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Understanding the Rules and </a:t>
            </a:r>
            <a:r>
              <a:rPr lang="en-US" altLang="en-US" sz="3200">
                <a:solidFill>
                  <a:schemeClr val="bg1">
                    <a:lumMod val="95000"/>
                    <a:lumOff val="5000"/>
                  </a:schemeClr>
                </a:solidFill>
              </a:rPr>
              <a:t>Processes 2019</a:t>
            </a:r>
            <a:endParaRPr lang="en-US" alt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185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9" name="Acrobat Document" r:id="rId3" imgW="0" imgH="0" progId="AcroExch.Document.DC">
                  <p:embed/>
                </p:oleObj>
              </mc:Choice>
              <mc:Fallback>
                <p:oleObj name="Acrobat Document" r:id="rId3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72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0" name="Acrobat Document" r:id="rId4" imgW="0" imgH="0" progId="AcroExch.Document.DC">
                  <p:embed/>
                </p:oleObj>
              </mc:Choice>
              <mc:Fallback>
                <p:oleObj name="Acrobat Document" r:id="rId4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BB9FA5-AC9D-4448-AA58-E59C0B9DC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48567"/>
              </p:ext>
            </p:extLst>
          </p:nvPr>
        </p:nvGraphicFramePr>
        <p:xfrm>
          <a:off x="800100" y="3048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1" name="Acrobat Document" r:id="rId5" imgW="7543710" imgH="5829060" progId="AcroExch.Document.DC">
                  <p:embed/>
                </p:oleObj>
              </mc:Choice>
              <mc:Fallback>
                <p:oleObj name="Acrobat Document" r:id="rId5" imgW="7543710" imgH="58290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30480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90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187E22-4110-4871-A81B-8C887106D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33097"/>
              </p:ext>
            </p:extLst>
          </p:nvPr>
        </p:nvGraphicFramePr>
        <p:xfrm>
          <a:off x="685800" y="228600"/>
          <a:ext cx="7391400" cy="571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Acrobat Document" r:id="rId3" imgW="7543710" imgH="5829060" progId="AcroExch.Document.DC">
                  <p:embed/>
                </p:oleObj>
              </mc:Choice>
              <mc:Fallback>
                <p:oleObj name="Acrobat Document" r:id="rId3" imgW="7543710" imgH="58290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28600"/>
                        <a:ext cx="7391400" cy="571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91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4A8AE9-B480-4AA6-9560-461A2ACBF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109954"/>
              </p:ext>
            </p:extLst>
          </p:nvPr>
        </p:nvGraphicFramePr>
        <p:xfrm>
          <a:off x="457200" y="3810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7" name="Acrobat Document" r:id="rId3" imgW="7543710" imgH="5829060" progId="AcroExch.Document.DC">
                  <p:embed/>
                </p:oleObj>
              </mc:Choice>
              <mc:Fallback>
                <p:oleObj name="Acrobat Document" r:id="rId3" imgW="7543710" imgH="58290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34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90600" y="381000"/>
            <a:ext cx="6858000" cy="7620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effectLst/>
                <a:latin typeface="Arial" charset="0"/>
              </a:rPr>
              <a:t>WHY the CHANGE in Dwelling Forms? 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610600" cy="4572000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None/>
            </a:pPr>
            <a:endParaRPr lang="en-US" altLang="en-US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Arial" charset="0"/>
            </a:endParaRPr>
          </a:p>
        </p:txBody>
      </p:sp>
      <p:sp>
        <p:nvSpPr>
          <p:cNvPr id="41988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33400" y="1676400"/>
            <a:ext cx="8153400" cy="4267200"/>
          </a:xfrm>
        </p:spPr>
        <p:txBody>
          <a:bodyPr/>
          <a:lstStyle/>
          <a:p>
            <a:pPr marL="0" indent="109538" eaLnBrk="1" hangingPunct="1">
              <a:buFont typeface="Wingdings 3" pitchFamily="18" charset="2"/>
              <a:buNone/>
            </a:pPr>
            <a:r>
              <a:rPr lang="en-US" altLang="en-US" sz="3600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* Provide Value Certainty at Time of Loss</a:t>
            </a:r>
          </a:p>
          <a:p>
            <a:pPr marL="0" indent="109538" eaLnBrk="1" hangingPunct="1">
              <a:buFont typeface="Wingdings 3" pitchFamily="18" charset="2"/>
              <a:buNone/>
            </a:pPr>
            <a:r>
              <a:rPr lang="en-US" altLang="en-US" sz="2400" dirty="0">
                <a:latin typeface="Arial" charset="0"/>
              </a:rPr>
              <a:t> * Remove Coinsurance Penalties</a:t>
            </a:r>
          </a:p>
          <a:p>
            <a:pPr marL="0" indent="109538" eaLnBrk="1" hangingPunct="1">
              <a:buFont typeface="Wingdings 3" pitchFamily="18" charset="2"/>
              <a:buNone/>
            </a:pPr>
            <a:r>
              <a:rPr lang="en-US" altLang="en-US" sz="2400" dirty="0">
                <a:latin typeface="Arial" charset="0"/>
              </a:rPr>
              <a:t> * Limit Disputes at Time of Loss</a:t>
            </a:r>
          </a:p>
          <a:p>
            <a:pPr marL="0" indent="109538" eaLnBrk="1" hangingPunct="1">
              <a:buFont typeface="Wingdings 3" pitchFamily="18" charset="2"/>
              <a:buNone/>
            </a:pPr>
            <a:r>
              <a:rPr lang="en-US" altLang="en-US" sz="2400" dirty="0">
                <a:latin typeface="Arial" charset="0"/>
              </a:rPr>
              <a:t> * Further Clarify Insured Intent RCV/ACV</a:t>
            </a:r>
          </a:p>
          <a:p>
            <a:pPr marL="0" indent="109538" eaLnBrk="1" hangingPunct="1">
              <a:buFont typeface="Wingdings 3" pitchFamily="18" charset="2"/>
              <a:buNone/>
            </a:pPr>
            <a:r>
              <a:rPr lang="en-US" altLang="en-US" sz="2400" dirty="0">
                <a:latin typeface="Arial" charset="0"/>
              </a:rPr>
              <a:t> * Updates to Simplify Language</a:t>
            </a:r>
          </a:p>
          <a:p>
            <a:pPr marL="0" indent="109538" eaLnBrk="1" hangingPunct="1">
              <a:buFont typeface="Wingdings 3" pitchFamily="18" charset="2"/>
              <a:buNone/>
            </a:pPr>
            <a:r>
              <a:rPr lang="en-US" altLang="en-US" sz="2400" dirty="0">
                <a:latin typeface="Arial" charset="0"/>
              </a:rPr>
              <a:t> * Updates to stay current to ISO language</a:t>
            </a:r>
          </a:p>
          <a:p>
            <a:pPr marL="0" indent="109538" eaLnBrk="1" hangingPunct="1">
              <a:buFont typeface="Wingdings 3" pitchFamily="18" charset="2"/>
              <a:buNone/>
            </a:pPr>
            <a:r>
              <a:rPr lang="en-US" altLang="en-US" sz="2400" dirty="0">
                <a:latin typeface="Arial" charset="0"/>
              </a:rPr>
              <a:t> * Goal for Sufficient Coverage for a Loss</a:t>
            </a: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3"/>
          <p:cNvSpPr>
            <a:spLocks noGrp="1"/>
          </p:cNvSpPr>
          <p:nvPr>
            <p:ph idx="4294967295"/>
          </p:nvPr>
        </p:nvSpPr>
        <p:spPr>
          <a:xfrm>
            <a:off x="762000" y="1676400"/>
            <a:ext cx="7480300" cy="4572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</a:rPr>
              <a:t>Begin release of agent/insured letters 120 days ahead of renewal policy expirations.</a:t>
            </a:r>
          </a:p>
          <a:p>
            <a:pPr eaLnBrk="1" hangingPunct="1"/>
            <a:r>
              <a:rPr lang="en-US" altLang="en-US" sz="2400" dirty="0">
                <a:latin typeface="Arial" charset="0"/>
              </a:rPr>
              <a:t>Receive Completed Renewal Applications &lt; 90 days ahead of expirations.  </a:t>
            </a:r>
          </a:p>
          <a:p>
            <a:pPr eaLnBrk="1" hangingPunct="1"/>
            <a:r>
              <a:rPr lang="en-US" altLang="en-US" sz="2400" dirty="0">
                <a:latin typeface="Arial" charset="0"/>
              </a:rPr>
              <a:t>MWUA Underwrites Applications Received.</a:t>
            </a:r>
          </a:p>
          <a:p>
            <a:pPr eaLnBrk="1" hangingPunct="1"/>
            <a:r>
              <a:rPr lang="en-US" altLang="en-US" sz="2400" dirty="0">
                <a:latin typeface="Arial" charset="0"/>
              </a:rPr>
              <a:t>MWUA Enters Approved </a:t>
            </a:r>
            <a:r>
              <a:rPr lang="en-US" altLang="en-US" sz="2400">
                <a:latin typeface="Arial" charset="0"/>
              </a:rPr>
              <a:t>Renewal Info </a:t>
            </a:r>
            <a:r>
              <a:rPr lang="en-US" altLang="en-US" sz="2400" dirty="0">
                <a:latin typeface="Arial" charset="0"/>
              </a:rPr>
              <a:t>&lt; 60 days ahead of expirations.</a:t>
            </a:r>
          </a:p>
          <a:p>
            <a:pPr eaLnBrk="1" hangingPunct="1"/>
            <a:r>
              <a:rPr lang="en-US" altLang="en-US" sz="2400" dirty="0">
                <a:latin typeface="Arial" charset="0"/>
              </a:rPr>
              <a:t>Policy System Releases Quote 60 Days &amp; Invoice 30 Days Ahead of Expiration.  </a:t>
            </a:r>
          </a:p>
        </p:txBody>
      </p:sp>
      <p:sp>
        <p:nvSpPr>
          <p:cNvPr id="43011" name="Text Placeholder 2"/>
          <p:cNvSpPr txBox="1">
            <a:spLocks/>
          </p:cNvSpPr>
          <p:nvPr/>
        </p:nvSpPr>
        <p:spPr bwMode="auto">
          <a:xfrm>
            <a:off x="495300" y="609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buFont typeface="Wingdings 3" pitchFamily="18" charset="2"/>
              <a:buNone/>
            </a:pPr>
            <a:r>
              <a:rPr lang="en-US" altLang="en-US" sz="3200" b="1" dirty="0">
                <a:latin typeface="Arial" charset="0"/>
              </a:rPr>
              <a:t>FORMS SPLIT RENEWAL TIMELINE</a:t>
            </a:r>
          </a:p>
        </p:txBody>
      </p:sp>
    </p:spTree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2926" y="2286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effectLst/>
                <a:latin typeface="Arial" charset="0"/>
              </a:rPr>
              <a:t>Renewal Agent Notification Letter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417638"/>
            <a:ext cx="8001000" cy="483076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</a:rPr>
              <a:t>Mailed 120 + Days Prior to Effective Date</a:t>
            </a:r>
          </a:p>
          <a:p>
            <a:pPr marL="109537" indent="0" eaLnBrk="1" hangingPunct="1">
              <a:buNone/>
            </a:pPr>
            <a:endParaRPr lang="en-US" altLang="en-US" sz="2400" dirty="0">
              <a:latin typeface="Arial" charset="0"/>
            </a:endParaRPr>
          </a:p>
          <a:p>
            <a:pPr eaLnBrk="1" hangingPunct="1"/>
            <a:r>
              <a:rPr lang="en-US" altLang="en-US" sz="2400" dirty="0">
                <a:latin typeface="Arial" charset="0"/>
              </a:rPr>
              <a:t>Begins 11-1-2019 for 3-1-2020 Start </a:t>
            </a:r>
          </a:p>
          <a:p>
            <a:pPr marL="109537" indent="0" eaLnBrk="1" hangingPunct="1">
              <a:buNone/>
            </a:pPr>
            <a:endParaRPr lang="en-US" altLang="en-US" sz="2400" dirty="0">
              <a:latin typeface="Arial" charset="0"/>
            </a:endParaRPr>
          </a:p>
          <a:p>
            <a:pPr eaLnBrk="1" hangingPunct="1"/>
            <a:r>
              <a:rPr lang="en-US" altLang="en-US" sz="2400" dirty="0">
                <a:latin typeface="Arial" charset="0"/>
              </a:rPr>
              <a:t>Provides Policy # , Eff Date, Insured Name</a:t>
            </a:r>
          </a:p>
          <a:p>
            <a:pPr marL="109537" indent="0" eaLnBrk="1" hangingPunct="1">
              <a:buNone/>
            </a:pPr>
            <a:endParaRPr lang="en-US" altLang="en-US" sz="2400" dirty="0">
              <a:latin typeface="Arial" charset="0"/>
            </a:endParaRPr>
          </a:p>
          <a:p>
            <a:pPr eaLnBrk="1" hangingPunct="1"/>
            <a:r>
              <a:rPr lang="en-US" altLang="en-US" sz="2400" dirty="0">
                <a:latin typeface="Arial" charset="0"/>
              </a:rPr>
              <a:t>Provides Most Current UW File 100% RCV &amp; ACV Calculated Values for Starting Point</a:t>
            </a:r>
          </a:p>
          <a:p>
            <a:pPr eaLnBrk="1" hangingPunct="1"/>
            <a:endParaRPr lang="en-US" altLang="en-US" sz="2400" dirty="0">
              <a:latin typeface="Arial" charset="0"/>
            </a:endParaRPr>
          </a:p>
          <a:p>
            <a:pPr eaLnBrk="1" hangingPunct="1"/>
            <a:r>
              <a:rPr lang="en-US" altLang="en-US" sz="2400" dirty="0">
                <a:latin typeface="Arial" charset="0"/>
              </a:rPr>
              <a:t>Requires Documentation for a Limit less than Starting Point from UW file.</a:t>
            </a:r>
          </a:p>
          <a:p>
            <a:pPr marL="109537" indent="0" eaLnBrk="1" hangingPunct="1">
              <a:buNone/>
            </a:pPr>
            <a:r>
              <a:rPr lang="en-US" altLang="en-US" sz="3200" dirty="0">
                <a:latin typeface="Arial" charset="0"/>
              </a:rPr>
              <a:t>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Renewal Insured Notification Letter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Mailed 120 Days + Prior to Expiration Date (2 days after release of Agent Letter).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Policy #, Agent Name &amp; Mailing Address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charset="0"/>
              </a:rPr>
              <a:t>Provides Most Current UW File 100% RCV &amp; ACV Calculated Values for Starting Point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charset="0"/>
              </a:rPr>
              <a:t>Provides Notification of Coverage Changes, Notice of Nonrenewal &amp; Requirement to Re-Apply – Explains.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charset="0"/>
              </a:rPr>
              <a:t>Includes CC to the Policy Mortgage Interest.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AEEC11-F3CF-435D-99C9-60E2E502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MWUA Receives Application Properly Completed From Agent Prior to Release of Letters, MWUA will Not Send Letters.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Application Is Received Prior to Release of Letters, MWUA Will Add the Notification of Coverage Change to the Insured’s Copy of the Renewal Quote/Expiration Notice.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Otherwise, Letters will be Mailed to the Agent &amp; Insured 120+ Days Ahead of Expiration – Insured’s Copy Includes Notification of Coverage Change.  Agents Copy Mails 2 Days Ahead of Insureds.</a:t>
            </a: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Agents Should Not Collect and  Remit Premium – MWUA Will Release a Renewal Quote and Invoice Once the Renewal Application is Received, and Entered Into the Policy System.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01119-3E24-4707-B138-A39E60C0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Points – MWUA  RENEWAL PROCESS</a:t>
            </a:r>
          </a:p>
        </p:txBody>
      </p:sp>
    </p:spTree>
    <p:extLst>
      <p:ext uri="{BB962C8B-B14F-4D97-AF65-F5344CB8AC3E}">
        <p14:creationId xmlns:p14="http://schemas.microsoft.com/office/powerpoint/2010/main" val="152343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16109-DFC1-449F-89F4-CE2D4958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Renewals Effective 3-1-2020 can be quoted without the Application For Renewal.</a:t>
            </a:r>
          </a:p>
          <a:p>
            <a:endParaRPr lang="en-US" dirty="0"/>
          </a:p>
          <a:p>
            <a:r>
              <a:rPr lang="en-US" dirty="0"/>
              <a:t>The Notification Letters to the Insured and Agent Include a Non-Renewal of Coverage Notice Requiring Re-Application For a Renewal Option.</a:t>
            </a:r>
          </a:p>
          <a:p>
            <a:endParaRPr lang="en-US" dirty="0"/>
          </a:p>
          <a:p>
            <a:r>
              <a:rPr lang="en-US" dirty="0"/>
              <a:t>Active Policies Eff. 3-1-2020 Forward Without An Application Will Be Nonrenewed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98C2B5-19B3-43F6-B869-5FE8F134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RENEWAL PROCESS – IMPORTANT!</a:t>
            </a:r>
          </a:p>
        </p:txBody>
      </p:sp>
    </p:spTree>
    <p:extLst>
      <p:ext uri="{BB962C8B-B14F-4D97-AF65-F5344CB8AC3E}">
        <p14:creationId xmlns:p14="http://schemas.microsoft.com/office/powerpoint/2010/main" val="16607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0A027-A22B-482C-83FF-37752238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Producing Agent, Address, Contact Info.</a:t>
            </a: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 Name, Address, Contact Info (Email)</a:t>
            </a: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Address &amp; Occupancy Info</a:t>
            </a: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Amount of Coverage – Building &amp; Contents</a:t>
            </a: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Coverage Type Requested – RCV or ACV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Named Storm Deductible 2%, 5%, 10%, 15%, or 20%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4F7DD-0EF7-4664-BC97-B45B3E2D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Abbreviated Renewal Application</a:t>
            </a:r>
          </a:p>
        </p:txBody>
      </p:sp>
    </p:spTree>
    <p:extLst>
      <p:ext uri="{BB962C8B-B14F-4D97-AF65-F5344CB8AC3E}">
        <p14:creationId xmlns:p14="http://schemas.microsoft.com/office/powerpoint/2010/main" val="198236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agents with at least 10 years experience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must be residents of the Coast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must not be a resident of the Coast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assessable insurers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Insurers that are authorized to write and engaged in writing property insurance within Mississippi on a direct basis.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Coast business leaders</a:t>
            </a:r>
          </a:p>
          <a:p>
            <a:pPr eaLnBrk="1" hangingPunct="1"/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The State Treasurer</a:t>
            </a:r>
          </a:p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Board Members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B830AC-0DD8-4E16-9DAC-C0CE094F2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 Named Storm Deductible $500, $1,000, $2,500</a:t>
            </a: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Interest/Mortgage Information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Emergency Contact Info- Address &amp; Phone #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Fire Insurance Provider &amp; Fire Coverage Amount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Flood Insurance Provider, Policy #, Expiration Date, Flood Zone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Insured Initials on Notice for Percentage Deductibles, Flood Coverage Requirements, Fully Earned Premium Rule, Loss Settlement Election RCV or ACV – Agent/Insured Signatures/Date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30B6EF-2264-47EC-B53D-846CF7F1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Abbreviated Renewal Application (Cont.)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44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NEW BUSINESS TIMELINE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7772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MWUA Programs Policy System for New Application Use 90 days ahead of the target 3-1-2020 Effective Date. 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New Submissions will Require the New Application for Policies Effective 3-1-2020 or Subsequent.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New Business Application is the Full Version (Different from the Abbreviated Application for Renewal Version). 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6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304800" y="1149222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Explains ACV &amp; RCV Definitions – Clarifies Depreciation Applies to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     Materials and Labor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latin typeface="Arial" charset="0"/>
              <a:ea typeface="Times New Roman" pitchFamily="18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Explains Choice is Required – Either RCV or ACV Form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latin typeface="Arial" charset="0"/>
              <a:ea typeface="Times New Roman" pitchFamily="18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Clarifies RCV Contemplates Like Kind, Quality &amp; </a:t>
            </a:r>
            <a:r>
              <a:rPr lang="en-US" altLang="en-US" sz="2000" u="sng" dirty="0">
                <a:latin typeface="Arial" charset="0"/>
                <a:ea typeface="Times New Roman" pitchFamily="18" charset="0"/>
                <a:cs typeface="Tahoma" pitchFamily="34" charset="0"/>
              </a:rPr>
              <a:t>Use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000" u="sng" dirty="0">
              <a:latin typeface="Arial" charset="0"/>
              <a:ea typeface="Times New Roman" pitchFamily="18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Clarifies No Coverage for Trees, Shrubs, Plants, Lawns (Not a Change)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latin typeface="Arial" charset="0"/>
              <a:ea typeface="Times New Roman" pitchFamily="18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Clarifies Vacancy/Unoccupancy Does Not Void Coverage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latin typeface="Arial" charset="0"/>
              <a:ea typeface="Times New Roman" pitchFamily="18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Clarifies Treatment for Contents (Coverage C) for PPO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latin typeface="Arial" charset="0"/>
              <a:ea typeface="Times New Roman" pitchFamily="18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ea typeface="Times New Roman" pitchFamily="18" charset="0"/>
                <a:cs typeface="Tahoma" pitchFamily="34" charset="0"/>
              </a:rPr>
              <a:t>Clarifies Timeline For ALE Coverage for Civil Authority Evac. Order (Note Mandatory Evac Expense Coverage is a Different Issue)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Notification of Changes Form - Highlights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Notification of Changes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Simplifies Rain, Water, Snow, Sleet Exclusion (same intent just simplified verbiage).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Exclusion for dam, levee, seawall, etc. failures.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Clarifies No Coverage for Intentional Property Damage.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Clarified 60 Day Timeline for Loss Inventory &amp; Receipts for Additional Living Expenses Incurred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that Rankin County is Jurisdiction for Court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marL="392113" lvl="1" indent="0">
              <a:buNone/>
            </a:pPr>
            <a:endParaRPr lang="en-US" sz="2000" dirty="0"/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Removed Reference to Commercial in Dwelling Form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Clarifies Installed Carpet is Treated as Building when RCV Coverage is Selected.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Allows for Rebuild at New Location for Like Kind, Quality &amp; Use (Not Required to rebuild @ Original Location).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Requires Repair, Replace or Notification of Intent Within 180 days of loss (Mike McGehee will Explain).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Removes Coinsurance Clause Completely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92113" lvl="1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Notification of Changes – Cont.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D7D00-F89A-4242-A6D5-873A363A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MWUA RCV 001 07/19 – Requires 100% RCV Policy Limit If Selected.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MWUA ACV 001 07/19 – Requires 100% ACV Policy Limit if Selected.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Dwelling Forms Choice Applies to New and Renewal Policies Effective 3-1-2020 and Subsequent. Coinsurance Eliminated.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Copies of the Forms are Posted on the MWUA Website – Forms Section and Current News Section Along with the Notification of Change Document, Renewal Application, and New Application.</a:t>
            </a:r>
          </a:p>
          <a:p>
            <a:pPr marL="10953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BA586-8CB3-4000-A776-A3E7BF0E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DWELLING COVERAGE FORMS</a:t>
            </a:r>
          </a:p>
        </p:txBody>
      </p:sp>
    </p:spTree>
    <p:extLst>
      <p:ext uri="{BB962C8B-B14F-4D97-AF65-F5344CB8AC3E}">
        <p14:creationId xmlns:p14="http://schemas.microsoft.com/office/powerpoint/2010/main" val="253537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New Application Important Points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Effective Date – Not Bound until complete, paid, approved MW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Emergency Contact – Often skipped but important for claims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Fire Ins. Provider &amp; Limit – wind limit no less than fire limit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Flood Information – Required if Risk Located in an A or V zone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Valuation Intent – RCV or ACV Choice Required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MWUA Application/ITV Review</a:t>
            </a:r>
          </a:p>
        </p:txBody>
      </p:sp>
    </p:spTree>
    <p:extLst>
      <p:ext uri="{BB962C8B-B14F-4D97-AF65-F5344CB8AC3E}">
        <p14:creationId xmlns:p14="http://schemas.microsoft.com/office/powerpoint/2010/main" val="290148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Application Conditions/Notices: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Agency – Servicing agent is not MW agent, resident license req.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Binding provisions – Agent cannot guarantee binding eff. date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Cancellations – Fully Earned Rule, 4 exceptions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Notices – Acknowledgement (Named Storm Deductible, Flood Coverage Requirement, Fully Earned Premium, Loss Settlement Provisions).   Important applicant understands.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Application/ITV Continued</a:t>
            </a:r>
          </a:p>
        </p:txBody>
      </p:sp>
    </p:spTree>
    <p:extLst>
      <p:ext uri="{BB962C8B-B14F-4D97-AF65-F5344CB8AC3E}">
        <p14:creationId xmlns:p14="http://schemas.microsoft.com/office/powerpoint/2010/main" val="1529158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Replacement Cost:</a:t>
            </a:r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The cost to repair or replace for like kind, quality, and use without deductions for depreciation.  Replace new less deductible.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    </a:t>
            </a:r>
            <a:r>
              <a:rPr lang="en-US" altLang="en-US" sz="2400" dirty="0"/>
              <a:t>Actual Cash Value:</a:t>
            </a:r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Replacement Cost less depreciation deductions for age, usage, and/or condition. Depreciation applies to Labor.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(Note – Real Estate Market Value does not apply to MWUA valuation.  Most uniform property appraisals provide all 3 </a:t>
            </a:r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   valuations (Real Estate Market, Replacement Cost, and Actual Cash Value depreciated value).  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Insurance to Value</a:t>
            </a:r>
          </a:p>
        </p:txBody>
      </p:sp>
    </p:spTree>
    <p:extLst>
      <p:ext uri="{BB962C8B-B14F-4D97-AF65-F5344CB8AC3E}">
        <p14:creationId xmlns:p14="http://schemas.microsoft.com/office/powerpoint/2010/main" val="305691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763ABA-5DA7-4E94-B359-194E8C70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243263"/>
            <a:ext cx="8229600" cy="4787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 Estimators with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detailed information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Summary Views Do Not Work for Variance Review Against Inspection Calculation Reports.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Contractor Estimates – Reasonably Current &amp; Detailed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Uniform Property Appraisal Reports – Reasonably Current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Fire Policy Limits Considered if Match on Valuation Approach - Current Declaration Page/Valuation Basis Provided to Compare.</a:t>
            </a:r>
          </a:p>
          <a:p>
            <a:pPr marL="109537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5133B5-FA21-43EF-B8A3-0EB0E228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Documentation For Review</a:t>
            </a:r>
          </a:p>
        </p:txBody>
      </p:sp>
    </p:spTree>
    <p:extLst>
      <p:ext uri="{BB962C8B-B14F-4D97-AF65-F5344CB8AC3E}">
        <p14:creationId xmlns:p14="http://schemas.microsoft.com/office/powerpoint/2010/main" val="336396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4000" dirty="0">
                <a:effectLst/>
                <a:latin typeface="Arial" charset="0"/>
              </a:rPr>
              <a:t>MWUA’s Mission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481138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charset="0"/>
              </a:rPr>
              <a:t>“Assure an adequate market for wind and hail insurance in the coast area of Mississippi.”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charset="0"/>
              </a:rPr>
              <a:t>Protect policyholders state-wide from unreasonable </a:t>
            </a:r>
            <a:r>
              <a:rPr lang="en-US" altLang="en-US" sz="2800" dirty="0" err="1">
                <a:latin typeface="Arial" charset="0"/>
              </a:rPr>
              <a:t>windpool</a:t>
            </a:r>
            <a:r>
              <a:rPr lang="en-US" altLang="en-US" sz="2800" dirty="0">
                <a:latin typeface="Arial" charset="0"/>
              </a:rPr>
              <a:t> surcharges.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charset="0"/>
              </a:rPr>
              <a:t>Avoid damaging the state-wide market for property insurance.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charset="0"/>
              </a:rPr>
              <a:t>Encourage better building standards and land use in the coast area in order to mitigate wind losses and depopulate the </a:t>
            </a:r>
            <a:r>
              <a:rPr lang="en-US" altLang="en-US" sz="2800" dirty="0" err="1">
                <a:latin typeface="Arial" charset="0"/>
              </a:rPr>
              <a:t>Windpool</a:t>
            </a:r>
            <a:r>
              <a:rPr lang="en-US" altLang="en-US" sz="2800" dirty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Arial" charset="0"/>
              </a:rPr>
              <a:t>While accomplishing these goals, try to avoid high rates thus helping the Coast economy revive.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Important Points:</a:t>
            </a:r>
            <a:endParaRPr lang="en-US" altLang="en-US" sz="2000" dirty="0"/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Personal Property/Contents and Structures that are not buildings are actual cash value depreciated value only. Other structures can be scheduled for a specific limit, or considered part of the 10% of Coverage A limit (but this does not increase limit).  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Coinsurance Penalties Apply to Current Policies but Effective 3-1-2020 for new and renewal policies, coinsurance penalties will be eliminated.  The Claim presentation will cover coinsurance issues on Current Policies.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Loss Settlement Provisions</a:t>
            </a:r>
          </a:p>
        </p:txBody>
      </p:sp>
    </p:spTree>
    <p:extLst>
      <p:ext uri="{BB962C8B-B14F-4D97-AF65-F5344CB8AC3E}">
        <p14:creationId xmlns:p14="http://schemas.microsoft.com/office/powerpoint/2010/main" val="1528892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New Business Applications:</a:t>
            </a:r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Application ITV Screening – economy, standard, custom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New Business Inspection – completed within 30 days of bind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ITV Variance – resolve application versus inspection differences</a:t>
            </a:r>
          </a:p>
          <a:p>
            <a:pPr>
              <a:buFont typeface="Wingdings 3" pitchFamily="18" charset="2"/>
              <a:buNone/>
            </a:pPr>
            <a:endParaRPr lang="en-US" altLang="en-US" dirty="0"/>
          </a:p>
          <a:p>
            <a:r>
              <a:rPr lang="en-US" altLang="en-US" dirty="0"/>
              <a:t>Renewal Inspection Updates (every 4</a:t>
            </a:r>
            <a:r>
              <a:rPr lang="en-US" altLang="en-US" baseline="30000" dirty="0"/>
              <a:t>th</a:t>
            </a:r>
            <a:r>
              <a:rPr lang="en-US" altLang="en-US" dirty="0"/>
              <a:t> year)</a:t>
            </a:r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Includes ITV, Construction, and Other Variance Reviews</a:t>
            </a:r>
          </a:p>
          <a:p>
            <a:pPr>
              <a:buFont typeface="Wingdings 3" pitchFamily="18" charset="2"/>
              <a:buNone/>
            </a:pPr>
            <a:endParaRPr lang="en-US" altLang="en-US" sz="2000" dirty="0"/>
          </a:p>
          <a:p>
            <a:pPr>
              <a:buFont typeface="Wingdings 3" pitchFamily="18" charset="2"/>
              <a:buNone/>
            </a:pPr>
            <a:r>
              <a:rPr lang="en-US" altLang="en-US" sz="2000" dirty="0"/>
              <a:t>Resolved Variances endorsed mid term on NEW, Next term quotation for RENEWALS (Insured can request mid term)</a:t>
            </a:r>
          </a:p>
          <a:p>
            <a:endParaRPr lang="en-US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Inspection Process/ITV </a:t>
            </a:r>
          </a:p>
        </p:txBody>
      </p:sp>
    </p:spTree>
    <p:extLst>
      <p:ext uri="{BB962C8B-B14F-4D97-AF65-F5344CB8AC3E}">
        <p14:creationId xmlns:p14="http://schemas.microsoft.com/office/powerpoint/2010/main" val="294904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55780-9C9A-42A4-97DC-2201B359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 – 10 Minutes</a:t>
            </a:r>
          </a:p>
        </p:txBody>
      </p:sp>
      <p:pic>
        <p:nvPicPr>
          <p:cNvPr id="56322" name="Picture 2" descr="Image result for time for a break images">
            <a:extLst>
              <a:ext uri="{FF2B5EF4-FFF2-40B4-BE49-F238E27FC236}">
                <a16:creationId xmlns:a16="http://schemas.microsoft.com/office/drawing/2014/main" id="{374EC647-087C-4B0A-BC1E-F70EB8987F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6481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2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A68AC-8C0F-4E4B-881A-8278B190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371600"/>
          </a:xfrm>
        </p:spPr>
        <p:txBody>
          <a:bodyPr/>
          <a:lstStyle/>
          <a:p>
            <a:r>
              <a:rPr lang="en-US" dirty="0"/>
              <a:t>FORTIFIED HOME 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2F6B8-B847-4FC8-BD90-4BFBA853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IBHS &amp; SMART HOME AMERICA</a:t>
            </a:r>
          </a:p>
        </p:txBody>
      </p:sp>
    </p:spTree>
    <p:extLst>
      <p:ext uri="{BB962C8B-B14F-4D97-AF65-F5344CB8AC3E}">
        <p14:creationId xmlns:p14="http://schemas.microsoft.com/office/powerpoint/2010/main" val="1851121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1">
              <a:buFont typeface="Verdana" pitchFamily="34" charset="0"/>
              <a:buNone/>
            </a:pPr>
            <a:r>
              <a:rPr lang="en-US" b="1" i="1" dirty="0">
                <a:solidFill>
                  <a:srgbClr val="0070C0"/>
                </a:solidFill>
              </a:rPr>
              <a:t>MWUA Claim Manager – Mike McGehee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1600" dirty="0"/>
              <a:t>In October2018, MWUA contracted with U.S. Adjusting Services as its third party administrator. U.S. Adjusting Services has handled approximately 300 claims on behalf of MWUA and MRPIUA based in Irving, TX.</a:t>
            </a:r>
          </a:p>
          <a:p>
            <a:pPr marL="392113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U.S. Adjusting Services was founded in 1983 as Hamilton Catastrophe Claims and is a 100% minority owned business.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Responsible for managing and supervising the entire claims process, collaboration and communication of the MWUA catastrophe plan.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Maintain a supervisory and managerial role throughout the claims handling process- Field Adjusters, Examiners, Call Center.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Has dedicated staff to service all claims for non-catastrophic and catastrophic events.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Maintains the MS Plans call center 24/7 365 days a year.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The Claims Process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</a:pPr>
            <a:r>
              <a:rPr lang="en-US" sz="1600" dirty="0"/>
              <a:t>U.S. Adjusting services maintains a roster of their own Adjusters (500), Examiners (75) and Trainers (37) </a:t>
            </a:r>
          </a:p>
          <a:p>
            <a:pPr marL="365125" lvl="1" indent="-255588">
              <a:spcBef>
                <a:spcPts val="400"/>
              </a:spcBef>
              <a:buSzPct val="68000"/>
            </a:pPr>
            <a:endParaRPr lang="en-US" sz="1600" dirty="0"/>
          </a:p>
          <a:p>
            <a:pPr marL="365125" lvl="1" indent="-255588">
              <a:spcBef>
                <a:spcPts val="400"/>
              </a:spcBef>
              <a:buSzPct val="68000"/>
            </a:pPr>
            <a:r>
              <a:rPr lang="en-US" sz="1600" dirty="0"/>
              <a:t>Contracts with Independent Adjusters to provide claims adjustment services to inspect and adjust a particular claim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Verdana" pitchFamily="34" charset="0"/>
              <a:buNone/>
            </a:pPr>
            <a:endParaRPr lang="en-US" sz="1600" dirty="0"/>
          </a:p>
          <a:p>
            <a:pPr marL="365125" lvl="1" indent="-255588">
              <a:spcBef>
                <a:spcPts val="400"/>
              </a:spcBef>
              <a:buSzPct val="68000"/>
            </a:pPr>
            <a:r>
              <a:rPr lang="en-US" sz="1600" dirty="0"/>
              <a:t>Uses POD concept for rapid expansion of claim examiner staffing.</a:t>
            </a:r>
          </a:p>
          <a:p>
            <a:pPr marL="365125" lvl="1" indent="-255588">
              <a:spcBef>
                <a:spcPts val="400"/>
              </a:spcBef>
              <a:buSzPct val="68000"/>
            </a:pPr>
            <a:endParaRPr lang="en-US" sz="1600" dirty="0"/>
          </a:p>
          <a:p>
            <a:pPr marL="365125" lvl="1" indent="-255588">
              <a:spcBef>
                <a:spcPts val="400"/>
              </a:spcBef>
              <a:buSzPct val="68000"/>
            </a:pPr>
            <a:r>
              <a:rPr lang="en-US" sz="1600" dirty="0"/>
              <a:t>Developed a panel of expert partners to provide key services </a:t>
            </a:r>
          </a:p>
          <a:p>
            <a:pPr marL="603250" lvl="2" indent="-255588">
              <a:spcBef>
                <a:spcPts val="400"/>
              </a:spcBef>
              <a:buSzPct val="68000"/>
            </a:pPr>
            <a:r>
              <a:rPr lang="en-US" sz="1600" dirty="0"/>
              <a:t>Engineers</a:t>
            </a:r>
          </a:p>
          <a:p>
            <a:pPr marL="603250" lvl="2" indent="-255588">
              <a:spcBef>
                <a:spcPts val="400"/>
              </a:spcBef>
              <a:buSzPct val="68000"/>
            </a:pPr>
            <a:r>
              <a:rPr lang="en-US" sz="1600" dirty="0"/>
              <a:t>Roofing consultants</a:t>
            </a:r>
          </a:p>
          <a:p>
            <a:pPr marL="603250" lvl="2" indent="-255588">
              <a:spcBef>
                <a:spcPts val="400"/>
              </a:spcBef>
              <a:buSzPct val="68000"/>
            </a:pPr>
            <a:r>
              <a:rPr lang="en-US" sz="1600" dirty="0"/>
              <a:t>Contractors</a:t>
            </a:r>
          </a:p>
          <a:p>
            <a:pPr marL="603250" lvl="2" indent="-255588">
              <a:spcBef>
                <a:spcPts val="400"/>
              </a:spcBef>
              <a:buSzPct val="68000"/>
            </a:pPr>
            <a:r>
              <a:rPr lang="en-US" sz="1600" dirty="0"/>
              <a:t>Ladder assist</a:t>
            </a:r>
          </a:p>
          <a:p>
            <a:pPr marL="365125" lvl="1" indent="-255588">
              <a:spcBef>
                <a:spcPts val="400"/>
              </a:spcBef>
              <a:buSzPct val="68000"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The Claims Process </a:t>
            </a:r>
            <a:r>
              <a:rPr lang="en-US" sz="1600" dirty="0"/>
              <a:t>(</a:t>
            </a:r>
            <a:r>
              <a:rPr lang="en-US" sz="1600" dirty="0" err="1"/>
              <a:t>con’t</a:t>
            </a:r>
            <a:r>
              <a:rPr lang="en-US" sz="1600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000" dirty="0"/>
              <a:t>Independent Adjuster Panel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U.S. Adjusting has agreements with three national independent adjusting firms to provide in excess of 500 Adjusters and Examiners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Small Event (0-1000 claims):  Will handle with staff adjusters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Medium Event (1000-2,500 claims): Staff, POD engagement and 2 firms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Moderate Event (2,500-8,000 claims):  Staff, PODs (2-4) and all firms</a:t>
            </a:r>
          </a:p>
          <a:p>
            <a:pPr lvl="1">
              <a:buFont typeface="Arial" charset="0"/>
              <a:buChar char="•"/>
            </a:pPr>
            <a:r>
              <a:rPr lang="en-US" sz="1600" dirty="0"/>
              <a:t>Major Event (8,000 – up):  All staff, PODs and all firms activated</a:t>
            </a:r>
          </a:p>
          <a:p>
            <a:pPr marL="392113" lvl="1" indent="0">
              <a:buNone/>
            </a:pPr>
            <a:endParaRPr lang="en-US" sz="1600" dirty="0"/>
          </a:p>
          <a:p>
            <a:pPr>
              <a:buFont typeface="Wingdings 3" pitchFamily="18" charset="2"/>
              <a:buNone/>
            </a:pPr>
            <a:r>
              <a:rPr lang="en-US" sz="2000" dirty="0"/>
              <a:t>Training and Certification</a:t>
            </a:r>
          </a:p>
          <a:p>
            <a:pPr>
              <a:buNone/>
            </a:pPr>
            <a:r>
              <a:rPr lang="en-US" sz="2000" dirty="0"/>
              <a:t>“</a:t>
            </a:r>
            <a:r>
              <a:rPr lang="en-US" sz="1600" dirty="0"/>
              <a:t>Real World Training In Our Real World Facility”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Catastrophe Adjuster Training Institute </a:t>
            </a:r>
          </a:p>
          <a:p>
            <a:pPr>
              <a:buFont typeface="Arial" charset="0"/>
              <a:buChar char="•"/>
            </a:pPr>
            <a:r>
              <a:rPr lang="en-US" sz="1400" dirty="0"/>
              <a:t>14,000-square foot facility which showcases 30+ damage and material mockup structures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Certified Xactimate trainers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Hands on property training facility.  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CATI has already held three MS Plans Certification training classes in Jackson and Irving Texas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All field Adjusters and Examiners are to be Certified through rigorous testing and examination</a:t>
            </a:r>
          </a:p>
          <a:p>
            <a:pPr lvl="1">
              <a:buFont typeface="Arial" charset="0"/>
              <a:buChar char="•"/>
            </a:pPr>
            <a:endParaRPr lang="en-US" sz="1200" dirty="0"/>
          </a:p>
          <a:p>
            <a:pPr>
              <a:buFont typeface="Wingdings 3" pitchFamily="18" charset="2"/>
              <a:buNone/>
            </a:pPr>
            <a:endParaRPr lang="en-US" sz="2000" dirty="0"/>
          </a:p>
          <a:p>
            <a:pPr>
              <a:buFont typeface="Wingdings 3" pitchFamily="18" charset="2"/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The Claims Process</a:t>
            </a:r>
            <a:r>
              <a:rPr lang="en-US" sz="44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con’t</a:t>
            </a:r>
            <a:r>
              <a:rPr lang="en-US" sz="14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1C706-257F-4EE2-AEC3-A4540BDA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744119"/>
            <a:ext cx="828675" cy="4095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148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1800" b="1" dirty="0" err="1"/>
              <a:t>Surepower</a:t>
            </a:r>
            <a:r>
              <a:rPr lang="en-US" sz="1800" b="1" dirty="0"/>
              <a:t> /Insurance Now Policy system -</a:t>
            </a:r>
            <a:r>
              <a:rPr lang="en-US" sz="1800" dirty="0"/>
              <a:t> Agents may use the Agent Portal to submit a Loss Notice. 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  <a:hlinkClick r:id="rId2"/>
              </a:rPr>
              <a:t>https://mwua.iscs.com/innovation</a:t>
            </a:r>
            <a:endParaRPr lang="en-US" sz="1800" dirty="0">
              <a:solidFill>
                <a:srgbClr val="0070C0"/>
              </a:solidFill>
            </a:endParaRPr>
          </a:p>
          <a:p>
            <a:pPr marL="109537" indent="0">
              <a:buNone/>
            </a:pPr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800" b="1" dirty="0"/>
              <a:t>Phone -</a:t>
            </a:r>
            <a:r>
              <a:rPr lang="en-US" sz="1800" dirty="0"/>
              <a:t> Call center is staffed by U.S. Adjusting Services 24 hours a day, seven days a week. </a:t>
            </a:r>
          </a:p>
          <a:p>
            <a:pPr>
              <a:buFont typeface="Arial" charset="0"/>
              <a:buChar char="•"/>
            </a:pPr>
            <a:endParaRPr lang="en-US" sz="1800" dirty="0"/>
          </a:p>
          <a:p>
            <a:pPr marL="109537" indent="0">
              <a:buNone/>
            </a:pPr>
            <a:r>
              <a:rPr lang="en-US" sz="1800" dirty="0"/>
              <a:t>    Claims can be reported by calling 1-866-634-4465	</a:t>
            </a:r>
          </a:p>
          <a:p>
            <a:pPr marL="109537" indent="0">
              <a:buNone/>
            </a:pPr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800" b="1" dirty="0"/>
              <a:t>Email - </a:t>
            </a:r>
            <a:r>
              <a:rPr lang="en-US" sz="1800" dirty="0">
                <a:hlinkClick r:id="rId3"/>
              </a:rPr>
              <a:t>newclaims@msplans.com</a:t>
            </a:r>
            <a:r>
              <a:rPr lang="en-US" sz="1800" dirty="0"/>
              <a:t>  or 	</a:t>
            </a:r>
            <a:r>
              <a:rPr lang="en-US" sz="1800" dirty="0">
                <a:hlinkClick r:id="rId4"/>
              </a:rPr>
              <a:t>msclaimsdocs@msplans.com</a:t>
            </a:r>
            <a:r>
              <a:rPr lang="en-US" sz="1800" dirty="0"/>
              <a:t> </a:t>
            </a:r>
          </a:p>
          <a:p>
            <a:pPr marL="109537" indent="0">
              <a:buNone/>
            </a:pPr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800" b="1" dirty="0"/>
              <a:t>Fax - </a:t>
            </a:r>
            <a:r>
              <a:rPr lang="en-US" sz="1800" dirty="0"/>
              <a:t>New claims may be faxed to 1-877-786-7275</a:t>
            </a:r>
          </a:p>
          <a:p>
            <a:pPr>
              <a:buFont typeface="Arial" charset="0"/>
              <a:buChar char="•"/>
            </a:pPr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800" dirty="0"/>
              <a:t>Claim Information brochure sent to agents and insureds</a:t>
            </a:r>
          </a:p>
          <a:p>
            <a:pPr lvl="1">
              <a:buFont typeface="Verdana" pitchFamily="34" charset="0"/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Reporting A Claim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102F9-4D3E-4616-B295-FCA5B6158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086600" cy="4343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138D29-2637-43AC-AB8E-0CE34B38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Current Dwelling Form Claim Process</a:t>
            </a:r>
          </a:p>
        </p:txBody>
      </p:sp>
    </p:spTree>
    <p:extLst>
      <p:ext uri="{BB962C8B-B14F-4D97-AF65-F5344CB8AC3E}">
        <p14:creationId xmlns:p14="http://schemas.microsoft.com/office/powerpoint/2010/main" val="405239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66D047-5BFD-465E-8C9B-39788166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1818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u="sng" dirty="0"/>
              <a:t>Current</a:t>
            </a:r>
            <a:r>
              <a:rPr lang="en-US" sz="1600" dirty="0"/>
              <a:t> MWUA policies are RCV policies with an 80% co-insurance clause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Adjusters complete an ITV evaluation at the time of the loss through Xactimate.  Uses same platform as 360 Value</a:t>
            </a:r>
          </a:p>
          <a:p>
            <a:pPr lvl="1"/>
            <a:r>
              <a:rPr lang="en-US" sz="1600" dirty="0"/>
              <a:t>Checks values for underwriting</a:t>
            </a:r>
          </a:p>
          <a:p>
            <a:pPr lvl="1"/>
            <a:r>
              <a:rPr lang="en-US" sz="1600" dirty="0"/>
              <a:t>Determines if risk is insured to value</a:t>
            </a:r>
          </a:p>
          <a:p>
            <a:pPr lvl="2"/>
            <a:r>
              <a:rPr lang="en-US" sz="1400" dirty="0"/>
              <a:t>A penalty applies if the risk is not insured to 80% or greater (Formula is used).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4C03F-D035-4BF3-83BF-53CEE7A0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Current Dwelling Form Claim Process </a:t>
            </a:r>
            <a:r>
              <a:rPr lang="en-US" sz="1400" dirty="0"/>
              <a:t>(</a:t>
            </a:r>
            <a:r>
              <a:rPr lang="en-US" sz="1400" dirty="0" err="1"/>
              <a:t>con’t</a:t>
            </a:r>
            <a:r>
              <a:rPr lang="en-US" sz="14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F6105-D178-479A-A06C-F3DC28B89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90600"/>
            <a:ext cx="6934200" cy="381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Changes- Post Katrina</a:t>
            </a:r>
            <a:br>
              <a:rPr lang="en-US" sz="3500" dirty="0">
                <a:effectLst/>
              </a:rPr>
            </a:br>
            <a:br>
              <a:rPr lang="en-US" sz="3500" dirty="0">
                <a:effectLst/>
              </a:rPr>
            </a:br>
            <a:r>
              <a:rPr lang="en-US" sz="3500" dirty="0">
                <a:effectLst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None/>
              <a:defRPr/>
            </a:pPr>
            <a:endParaRPr lang="en-US" altLang="en-US" sz="21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latin typeface="Arial" charset="0"/>
              </a:rPr>
              <a:t>HB 1500 Signed into law changing MWUA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latin typeface="Arial" charset="0"/>
              </a:rPr>
              <a:t>HB 444 Signed into law amending elements of HB 1500 Provisions Effective 7-1-2019 with Insurer Assessment Formula Impact 2020.</a:t>
            </a:r>
          </a:p>
          <a:p>
            <a:pPr marL="109537" indent="0"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altLang="en-US" sz="2000" dirty="0">
              <a:latin typeface="Arial" charset="0"/>
            </a:endParaRP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Arial" charset="0"/>
              </a:rPr>
              <a:t>*  Geographic rating tiers – 5 rating zones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latin typeface="Arial" charset="0"/>
            </a:endParaRP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Arial" charset="0"/>
              </a:rPr>
              <a:t>*  Flood requirement for A and V zones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latin typeface="Arial" charset="0"/>
            </a:endParaRP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Arial" charset="0"/>
              </a:rPr>
              <a:t>*  Optional Deductibles – ( Minimum 2%, 5%, 10%, 15% &amp; 20%)</a:t>
            </a: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endParaRPr lang="en-US" altLang="en-US" sz="2000" dirty="0">
              <a:latin typeface="Arial" charset="0"/>
            </a:endParaRP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Arial" charset="0"/>
              </a:rPr>
              <a:t> * Fully Earned Premium Rule – Prevent Short Term Purchase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charset="0"/>
            </a:endParaRP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Arial" charset="0"/>
              </a:rPr>
              <a:t> * </a:t>
            </a:r>
            <a:r>
              <a:rPr lang="en-US" altLang="en-US" sz="2000" dirty="0"/>
              <a:t>No Servicing Carrier – Plans system/Plans staff administer</a:t>
            </a: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endParaRPr lang="en-US" altLang="en-US" sz="2000" dirty="0">
              <a:latin typeface="Arial" charset="0"/>
            </a:endParaRP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endParaRPr lang="en-US" altLang="en-US" sz="2000" dirty="0">
              <a:latin typeface="Arial" charset="0"/>
            </a:endParaRPr>
          </a:p>
          <a:p>
            <a:pPr marL="109537" indent="0" eaLnBrk="1" hangingPunct="1">
              <a:lnSpc>
                <a:spcPct val="80000"/>
              </a:lnSpc>
              <a:buNone/>
              <a:defRPr/>
            </a:pPr>
            <a:endParaRPr lang="en-US" altLang="en-US" sz="21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1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altLang="en-US" sz="21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8BEB6-2D8C-49B5-83D9-BB1BB46F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 Dwelling Claim Process (cont.)</a:t>
            </a:r>
            <a:endParaRPr lang="en-US" sz="1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3B5F2B-5513-48C9-87F9-AA2A5F6F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148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 risk is not insured to 80% value at time of loss, Insured receives the </a:t>
            </a:r>
            <a:r>
              <a:rPr lang="en-US" sz="1600" u="sng" dirty="0"/>
              <a:t>greater</a:t>
            </a:r>
            <a:r>
              <a:rPr lang="en-US" sz="1600" dirty="0"/>
              <a:t> of the two penalty payment calculations</a:t>
            </a:r>
            <a:r>
              <a:rPr lang="en-US" sz="16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RCV less depreciation = ACV loss -  less the deductible -with no chance to recover depreciation withheld </a:t>
            </a:r>
          </a:p>
          <a:p>
            <a:pPr marL="392113" lvl="1" indent="0">
              <a:buNone/>
            </a:pP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RCV adjusted by co-insurance percentage penalty - less the deductible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92113" lvl="1" indent="0">
              <a:buNone/>
            </a:pPr>
            <a:r>
              <a:rPr lang="en-US" sz="1400" dirty="0"/>
              <a:t>Example – Time of Loss RC value $100,000 – Policy Limit $45,000 – Depreciation 49%</a:t>
            </a:r>
          </a:p>
          <a:p>
            <a:pPr marL="392113" lvl="1" indent="0">
              <a:buNone/>
            </a:pPr>
            <a:endParaRPr lang="en-US" sz="1400" dirty="0"/>
          </a:p>
          <a:p>
            <a:pPr marL="392113" lvl="1" indent="0">
              <a:buClr>
                <a:srgbClr val="2DA2BF"/>
              </a:buClr>
              <a:buNone/>
            </a:pPr>
            <a:r>
              <a:rPr lang="en-US" sz="1200" dirty="0">
                <a:solidFill>
                  <a:prstClr val="black"/>
                </a:solidFill>
              </a:rPr>
              <a:t>Depreciation Penalty - Gross repair $8,314.69 less $4,240.49 (depreciation) less $1000 deductible = $3,074.20 payment  (with no chance to recover depreciation)</a:t>
            </a:r>
          </a:p>
          <a:p>
            <a:pPr marL="392113" lvl="1" indent="0">
              <a:buNone/>
            </a:pPr>
            <a:endParaRPr lang="en-US" sz="1200" dirty="0"/>
          </a:p>
          <a:p>
            <a:pPr marL="392113" lvl="1" indent="0">
              <a:buNone/>
            </a:pPr>
            <a:r>
              <a:rPr lang="en-US" sz="1200" dirty="0"/>
              <a:t>Coinsurance Penalty -$100,000 X 80% = $80,000 Coinsurance Required coverage</a:t>
            </a:r>
          </a:p>
          <a:p>
            <a:pPr marL="392113" lvl="1" indent="0">
              <a:buNone/>
            </a:pPr>
            <a:r>
              <a:rPr lang="en-US" sz="1200" dirty="0"/>
              <a:t>$45,000 limit carried/$80,000 80% coinsurance required = 56%  (equates to 44% penalty)</a:t>
            </a:r>
          </a:p>
          <a:p>
            <a:pPr marL="392113" lvl="1" indent="0">
              <a:buNone/>
            </a:pPr>
            <a:r>
              <a:rPr lang="en-US" sz="1200" dirty="0"/>
              <a:t>Gross repair amount:  $8,314.69 X 56% = $4,656.22 (with penalty applied)</a:t>
            </a:r>
          </a:p>
          <a:p>
            <a:pPr marL="392113" lvl="1" indent="0">
              <a:buNone/>
            </a:pPr>
            <a:r>
              <a:rPr lang="en-US" sz="1200" dirty="0"/>
              <a:t>$4,656.22  less $1,000 Deductible = $3,656.22 payment  </a:t>
            </a:r>
          </a:p>
          <a:p>
            <a:pPr marL="392113" lvl="1" indent="0">
              <a:buNone/>
            </a:pPr>
            <a:endParaRPr lang="en-US" sz="1200" dirty="0"/>
          </a:p>
          <a:p>
            <a:pPr marL="392113" lvl="1" indent="0">
              <a:buNone/>
            </a:pPr>
            <a:r>
              <a:rPr lang="en-US" sz="1200" b="1" dirty="0"/>
              <a:t>Coinsurance Penalty is best for insured and is the applied penalty for underinsurance at time of loss</a:t>
            </a:r>
            <a:r>
              <a:rPr lang="en-US" sz="1200" dirty="0"/>
              <a:t>.</a:t>
            </a:r>
          </a:p>
          <a:p>
            <a:pPr marL="392113" lvl="1" indent="0">
              <a:buNone/>
            </a:pPr>
            <a:endParaRPr lang="en-US" sz="1200" dirty="0"/>
          </a:p>
          <a:p>
            <a:pPr marL="109537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1976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D10DF-F3D4-4B36-8D09-5292B2E88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113" lvl="1" indent="0">
              <a:buNone/>
            </a:pPr>
            <a:endParaRPr lang="en-US" sz="1600" b="1" dirty="0"/>
          </a:p>
          <a:p>
            <a:pPr marL="392113" lvl="1" indent="0">
              <a:buNone/>
            </a:pPr>
            <a:r>
              <a:rPr lang="en-US" sz="1600" dirty="0"/>
              <a:t>Updated RCV and ACV policy </a:t>
            </a:r>
            <a:r>
              <a:rPr lang="en-US" sz="1600" b="1" dirty="0"/>
              <a:t>Definitions</a:t>
            </a:r>
          </a:p>
          <a:p>
            <a:pPr marL="392113" lvl="1" indent="0">
              <a:buNone/>
            </a:pP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Actual Cash Value</a:t>
            </a:r>
            <a:r>
              <a:rPr lang="en-US" sz="1400" dirty="0"/>
              <a:t>” means </a:t>
            </a:r>
            <a:r>
              <a:rPr lang="en-US" sz="1400" b="1" dirty="0"/>
              <a:t>replacement cost </a:t>
            </a:r>
            <a:r>
              <a:rPr lang="en-US" sz="1400" dirty="0"/>
              <a:t>less </a:t>
            </a:r>
            <a:r>
              <a:rPr lang="en-US" sz="1400" b="1" dirty="0"/>
              <a:t>depreciation</a:t>
            </a:r>
            <a:r>
              <a:rPr lang="en-US" sz="1400" dirty="0"/>
              <a:t>, which includes </a:t>
            </a:r>
            <a:r>
              <a:rPr lang="en-US" sz="1400" b="1" dirty="0"/>
              <a:t>depreciation</a:t>
            </a:r>
            <a:r>
              <a:rPr lang="en-US" sz="1400" dirty="0"/>
              <a:t> of materials and labor used to calculate </a:t>
            </a:r>
            <a:r>
              <a:rPr lang="en-US" sz="1400" b="1" dirty="0"/>
              <a:t>replacement cost</a:t>
            </a:r>
            <a:r>
              <a:rPr lang="en-US" sz="1400" dirty="0"/>
              <a:t>.</a:t>
            </a:r>
          </a:p>
          <a:p>
            <a:pPr marL="392113" lvl="1" indent="0">
              <a:buNone/>
            </a:pPr>
            <a:endParaRPr lang="en-US" sz="1400" dirty="0"/>
          </a:p>
          <a:p>
            <a:pPr marL="541338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“Depreciation”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means deductions to labor and materials, based on age, usage, wear and tear, condition, and other similar factors.</a:t>
            </a:r>
          </a:p>
          <a:p>
            <a:pPr marL="541338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Cost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means the cost for materials and labor to repair or replace with like kind and quality and for like use without deductions for 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depreciation</a:t>
            </a: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41338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4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Important!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RCV, a depreciation hold back is applied until repair or replacement is complete.</a:t>
            </a:r>
          </a:p>
          <a:p>
            <a:pPr marL="541338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4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5588" lvl="1" indent="0">
              <a:spcBef>
                <a:spcPts val="0"/>
              </a:spcBef>
              <a:spcAft>
                <a:spcPts val="1200"/>
              </a:spcAft>
              <a:buNone/>
              <a:tabLst>
                <a:tab pos="182880" algn="l"/>
              </a:tabLst>
            </a:pPr>
            <a:endParaRPr lang="en-US" sz="14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C6C5F0-D584-44A1-A795-321EC790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64646"/>
                </a:solidFill>
              </a:rPr>
              <a:t>NEW Dwelling Forms – RCV or ACV 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5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2BC83F-8678-43EE-A98C-8A0DA550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/>
              <a:t>New RCV form Loss Settlement provisions</a:t>
            </a:r>
          </a:p>
          <a:p>
            <a:pPr marL="109537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Co-Insurance clause is removed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Claims remain settled on an ACV basis (RCV loss less Depreciation)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Insured receives an initial ACV payment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Insured can recover depreciation withheld if repair or replacement is complete, or notification to MWUA of your intent to repair or replace the damaged or destroyed structure within 180 days </a:t>
            </a:r>
            <a:r>
              <a:rPr lang="en-US" sz="1600" u="sng" dirty="0"/>
              <a:t>of the date of loss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375669-7A0F-4AA1-BDC9-F3924D33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New RCV Form 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F8D3B-863E-4A18-AC11-B75DF73C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6" y="3818677"/>
            <a:ext cx="3257550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6F744-A393-4905-B538-C6AF1AFF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07" y="5474863"/>
            <a:ext cx="2457450" cy="25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B525E-D13C-4002-84BD-905EFFDC5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941" y="3886200"/>
            <a:ext cx="28860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53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761D34-850C-42CC-87B1-88FCEA4BB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RCV form payment method</a:t>
            </a:r>
          </a:p>
          <a:p>
            <a:r>
              <a:rPr lang="en-US" sz="1400" dirty="0"/>
              <a:t>$8,314.69 	repair cost</a:t>
            </a:r>
          </a:p>
          <a:p>
            <a:r>
              <a:rPr lang="en-US" sz="1400" dirty="0"/>
              <a:t>($4,240.49)	less recoverable depreciation (49% Depreciation Applied)</a:t>
            </a:r>
          </a:p>
          <a:p>
            <a:r>
              <a:rPr lang="en-US" sz="1400" u="sng" dirty="0"/>
              <a:t>($1,000)	less deductible</a:t>
            </a:r>
          </a:p>
          <a:p>
            <a:r>
              <a:rPr lang="en-US" sz="1400" dirty="0"/>
              <a:t>$3,074.20 	initial payment</a:t>
            </a:r>
          </a:p>
          <a:p>
            <a:r>
              <a:rPr lang="en-US" sz="1400" dirty="0"/>
              <a:t>$</a:t>
            </a:r>
            <a:r>
              <a:rPr lang="en-US" sz="1400" u="sng" dirty="0"/>
              <a:t>4,240.49	payment when repairs/replacement completed</a:t>
            </a:r>
          </a:p>
          <a:p>
            <a:r>
              <a:rPr lang="en-US" sz="1400" dirty="0"/>
              <a:t>$7,314.69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ACV form payment method</a:t>
            </a:r>
          </a:p>
          <a:p>
            <a:r>
              <a:rPr lang="en-US" sz="1400" dirty="0"/>
              <a:t>$8,314.69 	repair cost</a:t>
            </a:r>
          </a:p>
          <a:p>
            <a:r>
              <a:rPr lang="en-US" sz="1400" dirty="0"/>
              <a:t>($4,240.49)	less </a:t>
            </a:r>
            <a:r>
              <a:rPr lang="en-US" sz="1400" b="1" dirty="0"/>
              <a:t>non-recoverable</a:t>
            </a:r>
            <a:r>
              <a:rPr lang="en-US" sz="1400" dirty="0"/>
              <a:t> depreciation (49% Depreciation Applied)</a:t>
            </a:r>
          </a:p>
          <a:p>
            <a:r>
              <a:rPr lang="en-US" sz="1400" u="sng" dirty="0"/>
              <a:t>($1,000)	less deductible</a:t>
            </a:r>
          </a:p>
          <a:p>
            <a:r>
              <a:rPr lang="en-US" sz="1400" dirty="0"/>
              <a:t>$3,074.20 	payment</a:t>
            </a:r>
          </a:p>
          <a:p>
            <a:pPr marL="109537" indent="0">
              <a:buNone/>
            </a:pPr>
            <a:r>
              <a:rPr lang="en-US" sz="14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BDB315-F733-4AF6-95D3-9CE0AED6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New Forms – Comparison RCV vs ACV – No Coinsurance</a:t>
            </a:r>
          </a:p>
        </p:txBody>
      </p:sp>
    </p:spTree>
    <p:extLst>
      <p:ext uri="{BB962C8B-B14F-4D97-AF65-F5344CB8AC3E}">
        <p14:creationId xmlns:p14="http://schemas.microsoft.com/office/powerpoint/2010/main" val="4044499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E6E73-90FA-4150-81F5-580A29A9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/>
              <a:t>Insured receives a Settlement 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Settlement Letter is sent to the insured that contains the following paragraph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4CFA8E-2899-43BC-AC8D-BE11E594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RCV Form – Depreciation Holdback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DF255-A9F3-4575-9CA6-91C7142B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470150"/>
            <a:ext cx="7648575" cy="230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4D275-FC0A-4714-BDF3-A0CF46E5C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105400"/>
            <a:ext cx="4000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5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38BB57-4BC7-44F8-80B2-3F19CDD7B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dirty="0"/>
              <a:t>New ACV form Loss Settlement provisions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Claims are settled on an ACV basis (RCV loss less Depreciation)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Insured receives an initial ACV payment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is no other recovery or follow up payment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D4273F-CDFC-4D92-A731-0D05464F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ACV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F2C6B-B842-4C9D-96C9-DF05453A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0"/>
            <a:ext cx="3276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3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52A4C-043C-4D47-9F5A-C1DB7FD4B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492" y="1295400"/>
            <a:ext cx="7111015" cy="4711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E9E349-A78E-4BEB-986A-6F881C4D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Depreciation is Calculated in Xactimate</a:t>
            </a:r>
          </a:p>
        </p:txBody>
      </p:sp>
    </p:spTree>
    <p:extLst>
      <p:ext uri="{BB962C8B-B14F-4D97-AF65-F5344CB8AC3E}">
        <p14:creationId xmlns:p14="http://schemas.microsoft.com/office/powerpoint/2010/main" val="3768932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altLang="en-US" dirty="0"/>
          </a:p>
          <a:p>
            <a:pPr>
              <a:buFont typeface="Wingdings 3" pitchFamily="18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are your questions regarding MWUA process and procedures?</a:t>
            </a:r>
          </a:p>
          <a:p>
            <a:pPr>
              <a:buFont typeface="Wingdings 3" pitchFamily="18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can MWUA do to improve operations?</a:t>
            </a:r>
          </a:p>
          <a:p>
            <a:pPr>
              <a:buFont typeface="Wingdings 3" pitchFamily="18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Closing remarks </a:t>
            </a:r>
          </a:p>
          <a:p>
            <a:pPr>
              <a:buFont typeface="Wingdings 3" pitchFamily="18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Thanks for attending this training session!!!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 and Answers?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05001"/>
            <a:ext cx="7317205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altLang="en-US" sz="2000" dirty="0"/>
          </a:p>
          <a:p>
            <a:pPr>
              <a:lnSpc>
                <a:spcPct val="80000"/>
              </a:lnSpc>
              <a:defRPr/>
            </a:pPr>
            <a:r>
              <a:rPr lang="en-US" altLang="en-US" sz="2000" dirty="0"/>
              <a:t>*    Enhanced exposure data gathering to improve modeling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/>
              <a:t>     data – Update Inspections – Insurance to Value UW</a:t>
            </a:r>
          </a:p>
          <a:p>
            <a:pPr>
              <a:lnSpc>
                <a:spcPct val="80000"/>
              </a:lnSpc>
              <a:defRPr/>
            </a:pPr>
            <a:endParaRPr lang="en-US" altLang="en-US" dirty="0"/>
          </a:p>
          <a:p>
            <a:pPr marL="0" lvl="1">
              <a:lnSpc>
                <a:spcPct val="80000"/>
              </a:lnSpc>
              <a:defRPr/>
            </a:pPr>
            <a:r>
              <a:rPr lang="en-US" altLang="en-US" sz="2000" dirty="0"/>
              <a:t>*    Comm. Deductible Change- Application of % Deductible</a:t>
            </a:r>
          </a:p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2000" dirty="0"/>
          </a:p>
          <a:p>
            <a:pPr>
              <a:lnSpc>
                <a:spcPct val="80000"/>
              </a:lnSpc>
              <a:defRPr/>
            </a:pPr>
            <a:r>
              <a:rPr lang="en-US" altLang="en-US" sz="2000" dirty="0"/>
              <a:t>*    Discontinue MWUA Mitigation Program/ Now IBHS Applies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Amended Mandatory Evacuation Coverage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Manufactured/Mobile Homes – Fire Marshal Insp. Required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Dwellings/Mobile Homes – Application for Renewal Process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/>
              <a:t>New Coverage Forms –Dwellings/Mobile Homes 2020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dirty="0"/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9302" y="762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3200" b="1" dirty="0">
                <a:latin typeface="+mj-lt"/>
              </a:rPr>
              <a:t>CHANGES</a:t>
            </a:r>
            <a:r>
              <a:rPr lang="en-US" dirty="0"/>
              <a:t> </a:t>
            </a:r>
            <a:r>
              <a:rPr lang="en-US" sz="3200" b="1" dirty="0">
                <a:latin typeface="+mj-lt"/>
              </a:rPr>
              <a:t>CONTINUED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01000" cy="987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MWUA growth since 2005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r>
              <a:rPr lang="en-US" altLang="en-US" sz="3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‘05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3700" b="1" dirty="0">
                <a:solidFill>
                  <a:srgbClr val="FF0000"/>
                </a:solidFill>
              </a:rPr>
              <a:t>             </a:t>
            </a:r>
            <a:endParaRPr lang="en-US" altLang="en-US" sz="3700" b="1" dirty="0"/>
          </a:p>
          <a:p>
            <a:pPr eaLnBrk="1" hangingPunct="1"/>
            <a:r>
              <a:rPr lang="en-US" altLang="en-US" sz="3200" dirty="0"/>
              <a:t>16,155 polices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$1.8 billion insured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>
              <a:buFontTx/>
              <a:buNone/>
            </a:pPr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>
              <a:buFontTx/>
              <a:buNone/>
            </a:pPr>
            <a:endParaRPr lang="en-US" altLang="en-US" sz="3200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r>
              <a:rPr lang="en-US" altLang="en-US" sz="3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‘19</a:t>
            </a:r>
          </a:p>
          <a:p>
            <a:pPr eaLnBrk="1" hangingPunct="1"/>
            <a:endParaRPr lang="en-US" altLang="en-US" sz="37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200" dirty="0"/>
              <a:t> 18,048 policies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$2.843 billion insured </a:t>
            </a:r>
          </a:p>
          <a:p>
            <a:pPr eaLnBrk="1" hangingPunct="1">
              <a:buFontTx/>
              <a:buNone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>
            <a:extLst>
              <a:ext uri="{FF2B5EF4-FFF2-40B4-BE49-F238E27FC236}">
                <a16:creationId xmlns:a16="http://schemas.microsoft.com/office/drawing/2014/main" id="{8B0809D2-2662-4A49-A6A6-9912BD2C2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50">
                <a:solidFill>
                  <a:schemeClr val="tx1"/>
                </a:solidFill>
              </a:rPr>
              <a:t>MWUA</a:t>
            </a:r>
            <a:r>
              <a:rPr lang="en-US" altLang="en-US" sz="2550">
                <a:solidFill>
                  <a:srgbClr val="FF0000"/>
                </a:solidFill>
              </a:rPr>
              <a:t> </a:t>
            </a:r>
            <a:br>
              <a:rPr lang="en-US" altLang="en-US" sz="2550">
                <a:solidFill>
                  <a:srgbClr val="FF0000"/>
                </a:solidFill>
              </a:rPr>
            </a:br>
            <a:r>
              <a:rPr lang="en-US" altLang="en-US" sz="2550">
                <a:solidFill>
                  <a:srgbClr val="FF0000"/>
                </a:solidFill>
              </a:rPr>
              <a:t>KATRINA LOSSES</a:t>
            </a:r>
          </a:p>
        </p:txBody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8F1085FD-E95A-4E90-8309-18F1E960B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2171701"/>
            <a:ext cx="6172200" cy="32801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950" b="1" dirty="0"/>
              <a:t>16,155 policies in force</a:t>
            </a:r>
          </a:p>
          <a:p>
            <a:pPr>
              <a:lnSpc>
                <a:spcPct val="90000"/>
              </a:lnSpc>
            </a:pPr>
            <a:r>
              <a:rPr lang="en-US" altLang="en-US" sz="1950" b="1" dirty="0"/>
              <a:t>18,154 claims</a:t>
            </a:r>
          </a:p>
          <a:p>
            <a:pPr>
              <a:lnSpc>
                <a:spcPct val="90000"/>
              </a:lnSpc>
            </a:pPr>
            <a:r>
              <a:rPr lang="en-US" altLang="en-US" sz="1950" b="1" dirty="0"/>
              <a:t>$1.8 billion insurance in place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950" b="1" dirty="0"/>
          </a:p>
          <a:p>
            <a:pPr>
              <a:lnSpc>
                <a:spcPct val="90000"/>
              </a:lnSpc>
            </a:pPr>
            <a:r>
              <a:rPr lang="en-US" altLang="en-US" sz="1950" b="1" dirty="0"/>
              <a:t>$720 million losses – 40% of Insured Limit</a:t>
            </a:r>
          </a:p>
          <a:p>
            <a:pPr>
              <a:lnSpc>
                <a:spcPct val="90000"/>
              </a:lnSpc>
            </a:pPr>
            <a:r>
              <a:rPr lang="en-US" altLang="en-US" sz="1950" b="1" dirty="0"/>
              <a:t>$175 million 2005 reinsurance in place</a:t>
            </a:r>
          </a:p>
          <a:p>
            <a:pPr>
              <a:lnSpc>
                <a:spcPct val="90000"/>
              </a:lnSpc>
            </a:pPr>
            <a:endParaRPr lang="en-US" altLang="en-US" sz="1950" b="1" dirty="0"/>
          </a:p>
          <a:p>
            <a:pPr>
              <a:lnSpc>
                <a:spcPct val="90000"/>
              </a:lnSpc>
            </a:pPr>
            <a:r>
              <a:rPr lang="en-US" altLang="en-US" sz="1950" b="1" dirty="0">
                <a:solidFill>
                  <a:srgbClr val="008000"/>
                </a:solidFill>
              </a:rPr>
              <a:t>The remaining $545 million in MWUA losses were assessed to and paid by insurance companies.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E508A76-74CD-4091-A5BB-DEB47248E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Windpool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Limit in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ForceTrend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Since </a:t>
            </a:r>
            <a:r>
              <a:rPr lang="en-US" dirty="0"/>
              <a:t>Katrina</a:t>
            </a: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A07802-B5C8-4E14-A79A-A556F974C8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1507" y="2226469"/>
          <a:ext cx="7893844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51BF0D-5B1F-4303-BFCF-80AF730AB08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66826"/>
          <a:ext cx="7886700" cy="422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908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2711</Words>
  <Application>Microsoft Office PowerPoint</Application>
  <PresentationFormat>On-screen Show (4:3)</PresentationFormat>
  <Paragraphs>454</Paragraphs>
  <Slides>47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Corbel</vt:lpstr>
      <vt:lpstr>Lucida Sans Unicode</vt:lpstr>
      <vt:lpstr>Verdana</vt:lpstr>
      <vt:lpstr>Wingdings</vt:lpstr>
      <vt:lpstr>Wingdings 2</vt:lpstr>
      <vt:lpstr>Wingdings 3</vt:lpstr>
      <vt:lpstr>Concourse</vt:lpstr>
      <vt:lpstr>Acrobat Document</vt:lpstr>
      <vt:lpstr>PowerPoint Presentation</vt:lpstr>
      <vt:lpstr>BOARD OF DIRECTORS</vt:lpstr>
      <vt:lpstr>MWUA’s Mission</vt:lpstr>
      <vt:lpstr>Changes- Post Katrina   </vt:lpstr>
      <vt:lpstr>PowerPoint Presentation</vt:lpstr>
      <vt:lpstr>MWUA growth since 2005</vt:lpstr>
      <vt:lpstr>MWUA  KATRINA LOSSES</vt:lpstr>
      <vt:lpstr>Windpool Limit in ForceTrend Since Katrina</vt:lpstr>
      <vt:lpstr>PowerPoint Presentation</vt:lpstr>
      <vt:lpstr>PowerPoint Presentation</vt:lpstr>
      <vt:lpstr>PowerPoint Presentation</vt:lpstr>
      <vt:lpstr>PowerPoint Presentation</vt:lpstr>
      <vt:lpstr>WHY the CHANGE in Dwelling Forms? </vt:lpstr>
      <vt:lpstr>PowerPoint Presentation</vt:lpstr>
      <vt:lpstr>Renewal Agent Notification Letter</vt:lpstr>
      <vt:lpstr>Renewal Insured Notification Letter</vt:lpstr>
      <vt:lpstr>Other Points – MWUA  RENEWAL PROCESS</vt:lpstr>
      <vt:lpstr>       RENEWAL PROCESS – IMPORTANT!</vt:lpstr>
      <vt:lpstr>      Abbreviated Renewal Application</vt:lpstr>
      <vt:lpstr>        Abbreviated Renewal Application (Cont.)</vt:lpstr>
      <vt:lpstr>PowerPoint Presentation</vt:lpstr>
      <vt:lpstr>PowerPoint Presentation</vt:lpstr>
      <vt:lpstr>Notification of Changes (Cont.)</vt:lpstr>
      <vt:lpstr>Notification of Changes – Cont.</vt:lpstr>
      <vt:lpstr>  NEW DWELLING COVERAGE FORMS</vt:lpstr>
      <vt:lpstr>MWUA Application/ITV Review</vt:lpstr>
      <vt:lpstr>Application/ITV Continued</vt:lpstr>
      <vt:lpstr>Insurance to Value</vt:lpstr>
      <vt:lpstr>Documentation For Review</vt:lpstr>
      <vt:lpstr>Loss Settlement Provisions</vt:lpstr>
      <vt:lpstr>Inspection Process/ITV </vt:lpstr>
      <vt:lpstr>Break – 10 Minutes</vt:lpstr>
      <vt:lpstr>IBHS &amp; SMART HOME AMERICA</vt:lpstr>
      <vt:lpstr>The Claims Process</vt:lpstr>
      <vt:lpstr>The Claims Process (con’t)</vt:lpstr>
      <vt:lpstr>The Claims Process (con’t)</vt:lpstr>
      <vt:lpstr>Reporting A Claim</vt:lpstr>
      <vt:lpstr>Current Dwelling Form Claim Process</vt:lpstr>
      <vt:lpstr>Current Dwelling Form Claim Process (con’t)</vt:lpstr>
      <vt:lpstr>Current Dwelling Claim Process (cont.)</vt:lpstr>
      <vt:lpstr>NEW Dwelling Forms – RCV or ACV Form </vt:lpstr>
      <vt:lpstr>New RCV Form </vt:lpstr>
      <vt:lpstr>New Forms – Comparison RCV vs ACV – No Coinsurance</vt:lpstr>
      <vt:lpstr>RCV Form – Depreciation Holdback </vt:lpstr>
      <vt:lpstr>ACV form</vt:lpstr>
      <vt:lpstr>Depreciation is Calculated in Xactimate</vt:lpstr>
      <vt:lpstr>Questions and Answers?</vt:lpstr>
    </vt:vector>
  </TitlesOfParts>
  <Company>Stewart Sneed Hewes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chris.boone</dc:creator>
  <cp:lastModifiedBy>Brad Little</cp:lastModifiedBy>
  <cp:revision>226</cp:revision>
  <cp:lastPrinted>2011-01-12T20:33:26Z</cp:lastPrinted>
  <dcterms:created xsi:type="dcterms:W3CDTF">2010-03-31T13:51:48Z</dcterms:created>
  <dcterms:modified xsi:type="dcterms:W3CDTF">2019-10-04T16:07:35Z</dcterms:modified>
</cp:coreProperties>
</file>